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18" r:id="rId2"/>
    <p:sldId id="417" r:id="rId3"/>
    <p:sldId id="419" r:id="rId4"/>
    <p:sldId id="424" r:id="rId5"/>
    <p:sldId id="425" r:id="rId6"/>
    <p:sldId id="426" r:id="rId7"/>
    <p:sldId id="427" r:id="rId8"/>
    <p:sldId id="404" r:id="rId9"/>
    <p:sldId id="406" r:id="rId10"/>
    <p:sldId id="363" r:id="rId11"/>
    <p:sldId id="369" r:id="rId12"/>
    <p:sldId id="364" r:id="rId13"/>
    <p:sldId id="396" r:id="rId14"/>
    <p:sldId id="395" r:id="rId15"/>
    <p:sldId id="370" r:id="rId16"/>
    <p:sldId id="371" r:id="rId17"/>
    <p:sldId id="374" r:id="rId18"/>
    <p:sldId id="375" r:id="rId19"/>
    <p:sldId id="376" r:id="rId20"/>
    <p:sldId id="383" r:id="rId21"/>
    <p:sldId id="377" r:id="rId22"/>
    <p:sldId id="407" r:id="rId23"/>
    <p:sldId id="382" r:id="rId24"/>
    <p:sldId id="381" r:id="rId25"/>
    <p:sldId id="380" r:id="rId26"/>
    <p:sldId id="384" r:id="rId27"/>
    <p:sldId id="385" r:id="rId28"/>
    <p:sldId id="386" r:id="rId29"/>
    <p:sldId id="387" r:id="rId30"/>
    <p:sldId id="388" r:id="rId31"/>
    <p:sldId id="394" r:id="rId32"/>
    <p:sldId id="391" r:id="rId33"/>
    <p:sldId id="389" r:id="rId34"/>
    <p:sldId id="392" r:id="rId35"/>
    <p:sldId id="393" r:id="rId36"/>
    <p:sldId id="408" r:id="rId37"/>
    <p:sldId id="409" r:id="rId38"/>
    <p:sldId id="429" r:id="rId39"/>
    <p:sldId id="430" r:id="rId40"/>
    <p:sldId id="431" r:id="rId41"/>
  </p:sldIdLst>
  <p:sldSz cx="6858000" cy="9144000" type="screen4x3"/>
  <p:notesSz cx="9926638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5" autoAdjust="0"/>
    <p:restoredTop sz="94660"/>
  </p:normalViewPr>
  <p:slideViewPr>
    <p:cSldViewPr>
      <p:cViewPr varScale="1">
        <p:scale>
          <a:sx n="80" d="100"/>
          <a:sy n="80" d="100"/>
        </p:scale>
        <p:origin x="1152" y="11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18" d="100"/>
          <a:sy n="118" d="100"/>
        </p:scale>
        <p:origin x="-2082" y="-102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7963C-47E5-4620-AAA6-926738637013}" type="datetimeFigureOut">
              <a:rPr lang="ko-KR" altLang="en-US" smtClean="0"/>
              <a:t>2025-09-25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06850" y="509588"/>
            <a:ext cx="19129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4104F-C5C1-48C4-8FCD-73EFE5A2A7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38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D95569D-3BA7-9235-5DB5-1857C9564C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647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11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38D8749-CAE0-463E-AA83-2A47F8C5F6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47" y="3694981"/>
            <a:ext cx="2139305" cy="17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87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0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218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649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04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3.jpeg"/><Relationship Id="rId4" Type="http://schemas.openxmlformats.org/officeDocument/2006/relationships/image" Target="../media/image8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4.pn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6.jpeg"/><Relationship Id="rId7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4.png"/><Relationship Id="rId10" Type="http://schemas.openxmlformats.org/officeDocument/2006/relationships/image" Target="../media/image121.jpeg"/><Relationship Id="rId4" Type="http://schemas.openxmlformats.org/officeDocument/2006/relationships/image" Target="../media/image114.png"/><Relationship Id="rId9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4.png"/><Relationship Id="rId7" Type="http://schemas.openxmlformats.org/officeDocument/2006/relationships/image" Target="../media/image1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4.png"/><Relationship Id="rId7" Type="http://schemas.openxmlformats.org/officeDocument/2006/relationships/image" Target="../media/image1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pic>
        <p:nvPicPr>
          <p:cNvPr id="75" name="Picture 6">
            <a:extLst>
              <a:ext uri="{FF2B5EF4-FFF2-40B4-BE49-F238E27FC236}">
                <a16:creationId xmlns:a16="http://schemas.microsoft.com/office/drawing/2014/main" id="{2E8DE8B9-C808-4B69-AE54-07391D89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763688"/>
            <a:ext cx="93667" cy="3936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76" name="Text Box 7">
            <a:extLst>
              <a:ext uri="{FF2B5EF4-FFF2-40B4-BE49-F238E27FC236}">
                <a16:creationId xmlns:a16="http://schemas.microsoft.com/office/drawing/2014/main" id="{1C57DE5B-FB85-4047-A766-36B399451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878" y="1818804"/>
            <a:ext cx="3190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특허 및 디자인등록증 사본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DE817A7-0007-E8B5-9DE5-962E56487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2417283"/>
            <a:ext cx="3838027" cy="2672701"/>
          </a:xfrm>
          <a:prstGeom prst="rect">
            <a:avLst/>
          </a:prstGeom>
          <a:ln>
            <a:noFill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445E9D-98D3-1C90-858D-90AB1D6DD5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340768" y="5436096"/>
            <a:ext cx="3836324" cy="26727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526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pic>
        <p:nvPicPr>
          <p:cNvPr id="23" name="Picture 2" descr="G:\안전시설물설치사진\안전시설물-3\시스템 3600d 사진\CAM02793.jpg">
            <a:extLst>
              <a:ext uri="{FF2B5EF4-FFF2-40B4-BE49-F238E27FC236}">
                <a16:creationId xmlns:a16="http://schemas.microsoft.com/office/drawing/2014/main" id="{77088AF9-040B-4F01-B29E-33CBF61C760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102" y="4268775"/>
            <a:ext cx="2286000" cy="15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1F24B7E5-5D5D-4C83-B969-FE72237FF358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04" y="4267738"/>
            <a:ext cx="2286000" cy="15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340525D-2707-4627-B9FD-BAB49DCE7F68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4" y="6342589"/>
            <a:ext cx="2286000" cy="1598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61A341E-3CC7-43C0-B869-212BCCFA0E75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02" y="6344587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0135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낙하물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방지망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(1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단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)-System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8" name="AutoShape 25">
            <a:extLst>
              <a:ext uri="{FF2B5EF4-FFF2-40B4-BE49-F238E27FC236}">
                <a16:creationId xmlns:a16="http://schemas.microsoft.com/office/drawing/2014/main" id="{EF097635-B46B-4D03-B40D-B57DC8547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3" name="AutoShape 25">
            <a:extLst>
              <a:ext uri="{FF2B5EF4-FFF2-40B4-BE49-F238E27FC236}">
                <a16:creationId xmlns:a16="http://schemas.microsoft.com/office/drawing/2014/main" id="{767057F8-C92F-4FA1-90F6-6AC972DB3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PP3600D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멀티망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2" name="AutoShape 25">
            <a:extLst>
              <a:ext uri="{FF2B5EF4-FFF2-40B4-BE49-F238E27FC236}">
                <a16:creationId xmlns:a16="http://schemas.microsoft.com/office/drawing/2014/main" id="{97F6EE84-4149-4443-BF88-D7D72C68A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PP3600D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멀티망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4CE77921-25D4-4822-B9B3-8B465389A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1cm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안전망</a:t>
            </a: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8504F82A-F17B-4019-A863-D4A2412C6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1cm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안전망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4CFBB-92D1-7E55-E374-F14B12C3AEF8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PP3600D</a:t>
            </a:r>
            <a:r>
              <a:rPr lang="ko-KR" altLang="en-US" sz="1100" dirty="0" err="1">
                <a:latin typeface="+mn-ea"/>
              </a:rPr>
              <a:t>멀티망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1cm’KS’</a:t>
            </a:r>
            <a:r>
              <a:rPr lang="ko-KR" altLang="en-US" sz="1100" dirty="0" err="1">
                <a:latin typeface="+mn-ea"/>
              </a:rPr>
              <a:t>인증망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단관파이프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클램프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와이어로프</a:t>
            </a:r>
            <a:r>
              <a:rPr lang="en-US" altLang="ko-KR" sz="1100" dirty="0">
                <a:latin typeface="+mn-ea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</a:t>
            </a:r>
            <a:r>
              <a:rPr lang="ko-KR" altLang="en-US" sz="1100" dirty="0" err="1">
                <a:latin typeface="+mn-ea"/>
              </a:rPr>
              <a:t>확장형브라켓</a:t>
            </a:r>
            <a:r>
              <a:rPr lang="ko-KR" altLang="en-US" sz="1100" dirty="0">
                <a:latin typeface="+mn-ea"/>
              </a:rPr>
              <a:t> 또는 </a:t>
            </a:r>
            <a:r>
              <a:rPr lang="en-US" altLang="ko-KR" sz="1100" dirty="0">
                <a:latin typeface="+mn-ea"/>
              </a:rPr>
              <a:t>J</a:t>
            </a:r>
            <a:r>
              <a:rPr lang="ko-KR" altLang="en-US" sz="1100" dirty="0">
                <a:latin typeface="+mn-ea"/>
              </a:rPr>
              <a:t>고리볼트 방식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130425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C40DBFC-9CF6-475A-AEE2-AEBE13D49EDC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4" y="4267738"/>
            <a:ext cx="2286000" cy="1598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46DE211-AD29-4A55-BE31-064B042793E5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02" y="4268775"/>
            <a:ext cx="2286000" cy="1598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F62A011-9AD8-4567-AF87-E61EC95B0385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02" y="6344587"/>
            <a:ext cx="2286000" cy="15984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DC0BDD4-5FD7-40EA-A8C5-2D65C9B58621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4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낙하물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방지망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-Flying net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F0C91987-AC6C-4D09-87CA-5B5F93DA4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1cm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안전망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(1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단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68B9EC46-33C4-45C1-BE79-6686FAD79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1cm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안전망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(1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단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639D3491-80A0-44AA-AA51-27E3E68A6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2cm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안전망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(2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단이상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8" name="AutoShape 25">
            <a:extLst>
              <a:ext uri="{FF2B5EF4-FFF2-40B4-BE49-F238E27FC236}">
                <a16:creationId xmlns:a16="http://schemas.microsoft.com/office/drawing/2014/main" id="{0F9911CB-62A8-46C1-979B-05583BFE9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2cm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안전망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(2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단이상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AutoShape 25">
            <a:extLst>
              <a:ext uri="{FF2B5EF4-FFF2-40B4-BE49-F238E27FC236}">
                <a16:creationId xmlns:a16="http://schemas.microsoft.com/office/drawing/2014/main" id="{E7E45C5C-33FC-4332-C4CE-498CD97CF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8D1F3-B394-9BB8-C020-7314301BA7AA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F/NET, 1cm or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2cm’KS’</a:t>
            </a:r>
            <a:r>
              <a:rPr lang="ko-KR" altLang="en-US" sz="1100" dirty="0" err="1">
                <a:latin typeface="+mn-ea"/>
              </a:rPr>
              <a:t>인증망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사다리틀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클램프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와이어로프</a:t>
            </a:r>
            <a:r>
              <a:rPr lang="en-US" altLang="ko-KR" sz="1100" dirty="0">
                <a:latin typeface="+mn-ea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  </a:t>
            </a:r>
            <a:r>
              <a:rPr lang="ko-KR" altLang="en-US" sz="1100" dirty="0" err="1">
                <a:latin typeface="+mn-ea"/>
              </a:rPr>
              <a:t>확장형브라켓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1595793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낙하물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방지망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(1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단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)-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방염틀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(PVC3000D)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F9CE24C-62A8-4800-A9E1-768A44BD9AEF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4" y="4267738"/>
            <a:ext cx="2286000" cy="15984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ABADD9E-B87F-403E-8B6A-7FE7FBD589A6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4" y="6342589"/>
            <a:ext cx="2286000" cy="1598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0870292-9E23-418B-97C6-2207040ED178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02" y="6344587"/>
            <a:ext cx="2286000" cy="15984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048B819-224C-4DA3-85D4-387FD4451D57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102" y="4268775"/>
            <a:ext cx="2286000" cy="1598400"/>
          </a:xfrm>
          <a:prstGeom prst="rect">
            <a:avLst/>
          </a:prstGeom>
        </p:spPr>
      </p:pic>
      <p:sp>
        <p:nvSpPr>
          <p:cNvPr id="25" name="AutoShape 25">
            <a:extLst>
              <a:ext uri="{FF2B5EF4-FFF2-40B4-BE49-F238E27FC236}">
                <a16:creationId xmlns:a16="http://schemas.microsoft.com/office/drawing/2014/main" id="{F0C91987-AC6C-4D09-87CA-5B5F93DA4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비계외부 설치</a:t>
            </a: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68B9EC46-33C4-45C1-BE79-6686FAD79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가설휀스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상단 설치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639D3491-80A0-44AA-AA51-27E3E68A6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비계외부 설치</a:t>
            </a:r>
          </a:p>
        </p:txBody>
      </p:sp>
      <p:sp>
        <p:nvSpPr>
          <p:cNvPr id="28" name="AutoShape 25">
            <a:extLst>
              <a:ext uri="{FF2B5EF4-FFF2-40B4-BE49-F238E27FC236}">
                <a16:creationId xmlns:a16="http://schemas.microsoft.com/office/drawing/2014/main" id="{0F9911CB-62A8-46C1-979B-05583BFE9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철골슬라브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설치</a:t>
            </a:r>
          </a:p>
        </p:txBody>
      </p:sp>
      <p:sp>
        <p:nvSpPr>
          <p:cNvPr id="11" name="AutoShape 25">
            <a:extLst>
              <a:ext uri="{FF2B5EF4-FFF2-40B4-BE49-F238E27FC236}">
                <a16:creationId xmlns:a16="http://schemas.microsoft.com/office/drawing/2014/main" id="{87DD135D-ABB2-C80B-2BCB-6DD6FC993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B686B-67AC-2AC6-C264-1C010E8CC2DE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PVC3000D</a:t>
            </a:r>
            <a:r>
              <a:rPr lang="ko-KR" altLang="en-US" sz="1100" dirty="0" err="1">
                <a:latin typeface="+mn-ea"/>
              </a:rPr>
              <a:t>방염망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틀</a:t>
            </a:r>
            <a:r>
              <a:rPr lang="en-US" altLang="ko-KR" sz="1100" dirty="0">
                <a:latin typeface="+mn-ea"/>
              </a:rPr>
              <a:t>(1.8M*3.0M), </a:t>
            </a:r>
            <a:r>
              <a:rPr lang="ko-KR" altLang="en-US" sz="1100" dirty="0" err="1">
                <a:latin typeface="+mn-ea"/>
              </a:rPr>
              <a:t>단관파이프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클램프</a:t>
            </a:r>
            <a:r>
              <a:rPr lang="en-US" altLang="ko-KR" sz="1100" dirty="0">
                <a:latin typeface="+mn-ea"/>
              </a:rPr>
              <a:t>(</a:t>
            </a:r>
            <a:r>
              <a:rPr lang="ko-KR" altLang="en-US" sz="1100" dirty="0">
                <a:latin typeface="+mn-ea"/>
              </a:rPr>
              <a:t>고정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자동</a:t>
            </a:r>
            <a:r>
              <a:rPr lang="en-US" altLang="ko-KR" sz="1100" dirty="0">
                <a:latin typeface="+mn-ea"/>
              </a:rPr>
              <a:t>)                    </a:t>
            </a: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265816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3CCAF825-168F-DE58-87E8-672F7E31A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22" name="그림 21" descr="평택도일동 (15).jpg">
            <a:extLst>
              <a:ext uri="{FF2B5EF4-FFF2-40B4-BE49-F238E27FC236}">
                <a16:creationId xmlns:a16="http://schemas.microsoft.com/office/drawing/2014/main" id="{DB5B60C1-7A63-4027-A195-B945FCFFEB5D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C575EEB-B679-4990-8C6A-E288B5C8FE10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FBBD8AE-20DC-4516-B191-67000C95C930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17F5FE5-76F8-4F45-908F-C936847FC03D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철골 추락방지망</a:t>
            </a: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지보공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상부 추락방지망</a:t>
            </a: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철골 추락방지망</a:t>
            </a: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BF8BDAA6-6C56-4301-87ED-9CBA3383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복공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하부 추락방지망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철골 추락방지망</a:t>
            </a:r>
          </a:p>
        </p:txBody>
      </p:sp>
      <p:sp>
        <p:nvSpPr>
          <p:cNvPr id="8" name="AutoShape 25">
            <a:extLst>
              <a:ext uri="{FF2B5EF4-FFF2-40B4-BE49-F238E27FC236}">
                <a16:creationId xmlns:a16="http://schemas.microsoft.com/office/drawing/2014/main" id="{A9DD7E97-3AFF-5DC0-148C-A31EB9D90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6EEA3-69B5-456A-6CC4-292032BEB647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안전망</a:t>
            </a:r>
            <a:r>
              <a:rPr lang="en-US" altLang="ko-KR" sz="1100" dirty="0">
                <a:latin typeface="+mn-ea"/>
              </a:rPr>
              <a:t>(1cm, 2cm’KS’</a:t>
            </a:r>
            <a:r>
              <a:rPr lang="ko-KR" altLang="en-US" sz="1100" dirty="0" err="1">
                <a:latin typeface="+mn-ea"/>
              </a:rPr>
              <a:t>인증망</a:t>
            </a:r>
            <a:r>
              <a:rPr lang="en-US" altLang="ko-KR" sz="1100" dirty="0">
                <a:latin typeface="+mn-ea"/>
              </a:rPr>
              <a:t>), PP</a:t>
            </a:r>
            <a:r>
              <a:rPr lang="ko-KR" altLang="en-US" sz="1100" dirty="0">
                <a:latin typeface="+mn-ea"/>
              </a:rPr>
              <a:t>로프</a:t>
            </a:r>
          </a:p>
        </p:txBody>
      </p:sp>
    </p:spTree>
    <p:extLst>
      <p:ext uri="{BB962C8B-B14F-4D97-AF65-F5344CB8AC3E}">
        <p14:creationId xmlns:p14="http://schemas.microsoft.com/office/powerpoint/2010/main" val="3178293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E310237-A384-416A-ADF2-3765FBB5EE2B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21" name="그림 20" descr="용인골프장 (4).JPG">
            <a:extLst>
              <a:ext uri="{FF2B5EF4-FFF2-40B4-BE49-F238E27FC236}">
                <a16:creationId xmlns:a16="http://schemas.microsoft.com/office/drawing/2014/main" id="{EDF73648-8C96-4243-904C-58824E8F9F17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DC02E9F-19BA-469D-B7BA-5355475A273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" b="43919"/>
          <a:stretch/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6145" name="그림 6144">
            <a:extLst>
              <a:ext uri="{FF2B5EF4-FFF2-40B4-BE49-F238E27FC236}">
                <a16:creationId xmlns:a16="http://schemas.microsoft.com/office/drawing/2014/main" id="{F8D356C6-C0F1-4980-B76B-208A3B1271DB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시스템 추락방지망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비계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쪽망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비계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쪽망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시스템 추락방지망</a:t>
            </a: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BF8BDAA6-6C56-4301-87ED-9CBA3383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비계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쪽망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시스템 추락방지망</a:t>
            </a:r>
          </a:p>
        </p:txBody>
      </p:sp>
      <p:sp>
        <p:nvSpPr>
          <p:cNvPr id="7" name="AutoShape 25">
            <a:extLst>
              <a:ext uri="{FF2B5EF4-FFF2-40B4-BE49-F238E27FC236}">
                <a16:creationId xmlns:a16="http://schemas.microsoft.com/office/drawing/2014/main" id="{DD8E1EC9-B708-708C-7CC0-30818E50B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3F8B1-28B0-3456-672A-BA19EB834C2C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안전망</a:t>
            </a:r>
            <a:r>
              <a:rPr lang="en-US" altLang="ko-KR" sz="1100" dirty="0">
                <a:latin typeface="+mn-ea"/>
              </a:rPr>
              <a:t>(1cm, 2cm’KS’</a:t>
            </a:r>
            <a:r>
              <a:rPr lang="ko-KR" altLang="en-US" sz="1100" dirty="0" err="1">
                <a:latin typeface="+mn-ea"/>
              </a:rPr>
              <a:t>인증망</a:t>
            </a:r>
            <a:r>
              <a:rPr lang="en-US" altLang="ko-KR" sz="1100" dirty="0">
                <a:latin typeface="+mn-ea"/>
              </a:rPr>
              <a:t>), PP</a:t>
            </a:r>
            <a:r>
              <a:rPr lang="ko-KR" altLang="en-US" sz="1100" dirty="0">
                <a:latin typeface="+mn-ea"/>
              </a:rPr>
              <a:t>로프</a:t>
            </a:r>
          </a:p>
        </p:txBody>
      </p:sp>
    </p:spTree>
    <p:extLst>
      <p:ext uri="{BB962C8B-B14F-4D97-AF65-F5344CB8AC3E}">
        <p14:creationId xmlns:p14="http://schemas.microsoft.com/office/powerpoint/2010/main" val="296072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D60F986-B7B4-4A73-BA17-19474141BB39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4" y="6342589"/>
            <a:ext cx="2286000" cy="1598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B40273E-6402-4626-8FFA-906343EC286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25746" r="21966" b="35521"/>
          <a:stretch/>
        </p:blipFill>
        <p:spPr>
          <a:xfrm>
            <a:off x="3643102" y="4268775"/>
            <a:ext cx="2286000" cy="1598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C851C5D-5ED7-4BB1-A195-B2B692123E3E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4" y="4267738"/>
            <a:ext cx="2286000" cy="15984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CD9BD1A-2FAA-4DA2-B24E-EACD863BF57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6852" r="17804" b="59293"/>
          <a:stretch/>
        </p:blipFill>
        <p:spPr>
          <a:xfrm>
            <a:off x="3643102" y="6344587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45977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갱폼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수직보호망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(RCS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폼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, ACS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폼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일반갱폼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F0C91987-AC6C-4D09-87CA-5B5F93DA4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RCS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폼</a:t>
            </a: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68B9EC46-33C4-45C1-BE79-6686FAD79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ACS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폼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639D3491-80A0-44AA-AA51-27E3E68A6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RCS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폼과 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ACS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폼 비교</a:t>
            </a:r>
          </a:p>
        </p:txBody>
      </p:sp>
      <p:sp>
        <p:nvSpPr>
          <p:cNvPr id="28" name="AutoShape 25">
            <a:extLst>
              <a:ext uri="{FF2B5EF4-FFF2-40B4-BE49-F238E27FC236}">
                <a16:creationId xmlns:a16="http://schemas.microsoft.com/office/drawing/2014/main" id="{0F9911CB-62A8-46C1-979B-05583BFE9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일반갱폼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AutoShape 25">
            <a:extLst>
              <a:ext uri="{FF2B5EF4-FFF2-40B4-BE49-F238E27FC236}">
                <a16:creationId xmlns:a16="http://schemas.microsoft.com/office/drawing/2014/main" id="{B66E5C5E-B60F-1518-D77C-8D9108C4B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AC134D-4417-C4B0-E662-F7B6C6FD5509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PVC1500D</a:t>
            </a:r>
            <a:r>
              <a:rPr lang="ko-KR" altLang="en-US" sz="1100" dirty="0">
                <a:latin typeface="+mn-ea"/>
              </a:rPr>
              <a:t>망 </a:t>
            </a:r>
            <a:r>
              <a:rPr lang="en-US" altLang="ko-KR" sz="1100" dirty="0">
                <a:latin typeface="+mn-ea"/>
              </a:rPr>
              <a:t>or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PP3300D</a:t>
            </a:r>
            <a:r>
              <a:rPr lang="ko-KR" altLang="en-US" sz="1100" dirty="0" err="1">
                <a:latin typeface="+mn-ea"/>
              </a:rPr>
              <a:t>멀티망</a:t>
            </a:r>
            <a:r>
              <a:rPr lang="en-US" altLang="ko-KR" sz="1100" dirty="0">
                <a:latin typeface="+mn-ea"/>
              </a:rPr>
              <a:t> or PET</a:t>
            </a:r>
            <a:r>
              <a:rPr lang="ko-KR" altLang="en-US" sz="1100" dirty="0">
                <a:latin typeface="+mn-ea"/>
              </a:rPr>
              <a:t>망</a:t>
            </a:r>
            <a:r>
              <a:rPr lang="en-US" altLang="ko-KR" sz="1100" dirty="0">
                <a:latin typeface="+mn-ea"/>
              </a:rPr>
              <a:t>, PP</a:t>
            </a:r>
            <a:r>
              <a:rPr lang="ko-KR" altLang="en-US" sz="1100" dirty="0">
                <a:latin typeface="+mn-ea"/>
              </a:rPr>
              <a:t>로프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4035925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DB0C11B-EBE1-68FC-998B-2B18E1B916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"/>
          <a:stretch/>
        </p:blipFill>
        <p:spPr>
          <a:xfrm>
            <a:off x="3648258" y="4268123"/>
            <a:ext cx="2286000" cy="1585677"/>
          </a:xfrm>
          <a:prstGeom prst="rect">
            <a:avLst/>
          </a:prstGeom>
          <a:ln>
            <a:noFill/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CF8CC3F-2183-4D3C-83AC-3EF26C176CD7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59" y="4267738"/>
            <a:ext cx="2286000" cy="15984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F4FC784-9195-4DCB-9C13-0A80283B36A6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57" y="6342589"/>
            <a:ext cx="2286000" cy="1598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06ECC42-9C51-449D-8AF5-7A041CCBB194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59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비계 수직보호망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F0C91987-AC6C-4D09-87CA-5B5F93DA4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PVC1500D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68B9EC46-33C4-45C1-BE79-6686FAD79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PVC1500D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639D3491-80A0-44AA-AA51-27E3E68A6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비안자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멀티망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8" name="AutoShape 25">
            <a:extLst>
              <a:ext uri="{FF2B5EF4-FFF2-40B4-BE49-F238E27FC236}">
                <a16:creationId xmlns:a16="http://schemas.microsoft.com/office/drawing/2014/main" id="{0F9911CB-62A8-46C1-979B-05583BFE9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비안자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멀티망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0BCC3477-587C-6E81-792F-1454CD169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3654A6-4642-6B83-4B96-47A202AABD4A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PVC1500D</a:t>
            </a:r>
            <a:r>
              <a:rPr lang="ko-KR" altLang="en-US" sz="1100" dirty="0">
                <a:latin typeface="+mn-ea"/>
              </a:rPr>
              <a:t>망 </a:t>
            </a:r>
            <a:r>
              <a:rPr lang="en-US" altLang="ko-KR" sz="1100" dirty="0">
                <a:latin typeface="+mn-ea"/>
              </a:rPr>
              <a:t>or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PP3300D</a:t>
            </a:r>
            <a:r>
              <a:rPr lang="ko-KR" altLang="en-US" sz="1100" dirty="0" err="1">
                <a:latin typeface="+mn-ea"/>
              </a:rPr>
              <a:t>멀티망</a:t>
            </a:r>
            <a:r>
              <a:rPr lang="en-US" altLang="ko-KR" sz="1100" dirty="0">
                <a:latin typeface="+mn-ea"/>
              </a:rPr>
              <a:t> or PET</a:t>
            </a:r>
            <a:r>
              <a:rPr lang="ko-KR" altLang="en-US" sz="1100" dirty="0">
                <a:latin typeface="+mn-ea"/>
              </a:rPr>
              <a:t>망</a:t>
            </a:r>
            <a:r>
              <a:rPr lang="en-US" altLang="ko-KR" sz="1100" dirty="0">
                <a:latin typeface="+mn-ea"/>
              </a:rPr>
              <a:t>, PP</a:t>
            </a:r>
            <a:r>
              <a:rPr lang="ko-KR" altLang="en-US" sz="1100" dirty="0">
                <a:latin typeface="+mn-ea"/>
              </a:rPr>
              <a:t>로프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118564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06EF93D-A5B1-43CF-B17B-EE7BD1010930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59" y="4270591"/>
            <a:ext cx="2286000" cy="1598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E4A4A4E-81FD-41ED-B786-74F51E39DD1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 b="33102"/>
          <a:stretch/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AF0BEA0-D136-4801-B687-F7E2FFA952D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2" b="19519"/>
          <a:stretch/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513A0D1-A88D-4D95-AB97-3A397E5E516E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59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발코니 수직보호망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-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웨빙띠형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" name="AutoShape 25">
            <a:extLst>
              <a:ext uri="{FF2B5EF4-FFF2-40B4-BE49-F238E27FC236}">
                <a16:creationId xmlns:a16="http://schemas.microsoft.com/office/drawing/2014/main" id="{992B8386-6365-8A7A-F892-F800709B0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2354E-E570-FD7D-5B1A-34C20DDE7411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 err="1">
                <a:latin typeface="+mn-ea"/>
              </a:rPr>
              <a:t>수직형추락방망</a:t>
            </a:r>
            <a:r>
              <a:rPr lang="en-US" altLang="ko-KR" sz="1100" dirty="0">
                <a:latin typeface="+mn-ea"/>
              </a:rPr>
              <a:t>(PVC1500D, </a:t>
            </a:r>
            <a:r>
              <a:rPr lang="ko-KR" altLang="en-US" sz="1100" dirty="0" err="1">
                <a:latin typeface="+mn-ea"/>
              </a:rPr>
              <a:t>웨빙띠</a:t>
            </a:r>
            <a:r>
              <a:rPr lang="en-US" altLang="ko-KR" sz="1100" dirty="0">
                <a:latin typeface="+mn-ea"/>
              </a:rPr>
              <a:t>), </a:t>
            </a:r>
            <a:r>
              <a:rPr lang="ko-KR" altLang="en-US" sz="1100" dirty="0" err="1">
                <a:latin typeface="+mn-ea"/>
              </a:rPr>
              <a:t>라쳇버클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스크류앙카</a:t>
            </a:r>
            <a:r>
              <a:rPr lang="en-US" altLang="ko-KR" sz="1100" dirty="0">
                <a:latin typeface="+mn-ea"/>
              </a:rPr>
              <a:t>, D</a:t>
            </a:r>
            <a:r>
              <a:rPr lang="ko-KR" altLang="en-US" sz="1100" dirty="0">
                <a:latin typeface="+mn-ea"/>
              </a:rPr>
              <a:t>링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3836465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0905385-F584-4857-8EC6-67E9111DA20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2"/>
          <a:stretch/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4FAE2F3-0305-4B4D-9A02-604E904BE3E2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71B5EBF-3359-4633-8FE5-5D385877D5CE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2402D6B-0F6F-4E86-9BCC-E3CF022F57C6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발코니 수직보호망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– 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안전네트형</a:t>
            </a:r>
          </a:p>
        </p:txBody>
      </p:sp>
      <p:sp>
        <p:nvSpPr>
          <p:cNvPr id="12" name="AutoShape 25">
            <a:extLst>
              <a:ext uri="{FF2B5EF4-FFF2-40B4-BE49-F238E27FC236}">
                <a16:creationId xmlns:a16="http://schemas.microsoft.com/office/drawing/2014/main" id="{89F90084-18CF-71E8-2225-BF6D7CAB5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ACA17A-46D9-E90C-6A4A-231944107ADA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안전네트</a:t>
            </a:r>
            <a:r>
              <a:rPr lang="en-US" altLang="ko-KR" sz="1100" dirty="0">
                <a:latin typeface="+mn-ea"/>
              </a:rPr>
              <a:t>(</a:t>
            </a:r>
            <a:r>
              <a:rPr lang="ko-KR" altLang="en-US" sz="1100" dirty="0" err="1">
                <a:latin typeface="+mn-ea"/>
              </a:rPr>
              <a:t>웨빙띠</a:t>
            </a:r>
            <a:r>
              <a:rPr lang="en-US" altLang="ko-KR" sz="1100" dirty="0">
                <a:latin typeface="+mn-ea"/>
              </a:rPr>
              <a:t>)-H1200 or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H1500, </a:t>
            </a:r>
            <a:r>
              <a:rPr lang="ko-KR" altLang="en-US" sz="1100" dirty="0" err="1">
                <a:latin typeface="+mn-ea"/>
              </a:rPr>
              <a:t>라쳇버클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스크류앙카</a:t>
            </a:r>
            <a:r>
              <a:rPr lang="en-US" altLang="ko-KR" sz="1100" dirty="0">
                <a:latin typeface="+mn-ea"/>
              </a:rPr>
              <a:t>, D</a:t>
            </a:r>
            <a:r>
              <a:rPr lang="ko-KR" altLang="en-US" sz="1100" dirty="0">
                <a:latin typeface="+mn-ea"/>
              </a:rPr>
              <a:t>링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1936289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13FD7EB-E1E9-45D4-AFC3-EB001BE806E9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0585C51-1CCF-4746-A853-9887F7FEB355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E7F71F3-5877-4BD8-A39E-3557698D2B19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FD0478C-63D0-4D10-8E03-40F3408B5AC1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발코니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난간대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– 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난간대형</a:t>
            </a: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50686800-3269-47FC-9451-0F3A3128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2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단형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(H:1200)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EB0ED3E8-C04E-4F3A-8DFF-7DFB2BAF2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2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단형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(H:1200)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5A3F1D14-F119-4737-A081-1FC102D74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3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단형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(H:1500)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AutoShape 25">
            <a:extLst>
              <a:ext uri="{FF2B5EF4-FFF2-40B4-BE49-F238E27FC236}">
                <a16:creationId xmlns:a16="http://schemas.microsoft.com/office/drawing/2014/main" id="{DA6CEA1E-2EB9-46E9-9DF4-8B86D40B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3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단형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(H:1500)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AutoShape 25">
            <a:extLst>
              <a:ext uri="{FF2B5EF4-FFF2-40B4-BE49-F238E27FC236}">
                <a16:creationId xmlns:a16="http://schemas.microsoft.com/office/drawing/2014/main" id="{FF21FC03-6A31-B73C-B01E-BB39A4D49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167E5-5CDC-0A52-8E8A-A7F9C8242D56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 err="1">
                <a:latin typeface="+mn-ea"/>
              </a:rPr>
              <a:t>발코니난간대</a:t>
            </a:r>
            <a:r>
              <a:rPr lang="en-US" altLang="ko-KR" sz="1100" dirty="0">
                <a:latin typeface="+mn-ea"/>
              </a:rPr>
              <a:t>(2</a:t>
            </a:r>
            <a:r>
              <a:rPr lang="ko-KR" altLang="en-US" sz="1100" dirty="0">
                <a:latin typeface="+mn-ea"/>
              </a:rPr>
              <a:t>단</a:t>
            </a:r>
            <a:r>
              <a:rPr lang="en-US" altLang="ko-KR" sz="1100" dirty="0">
                <a:latin typeface="+mn-ea"/>
              </a:rPr>
              <a:t>, 3</a:t>
            </a:r>
            <a:r>
              <a:rPr lang="ko-KR" altLang="en-US" sz="1100" dirty="0">
                <a:latin typeface="+mn-ea"/>
              </a:rPr>
              <a:t>단형</a:t>
            </a:r>
            <a:r>
              <a:rPr lang="en-US" altLang="ko-KR" sz="1100" dirty="0">
                <a:latin typeface="+mn-ea"/>
              </a:rPr>
              <a:t>), </a:t>
            </a:r>
            <a:r>
              <a:rPr lang="ko-KR" altLang="en-US" sz="1100" dirty="0" err="1">
                <a:latin typeface="+mn-ea"/>
              </a:rPr>
              <a:t>단관파이프</a:t>
            </a:r>
            <a:r>
              <a:rPr lang="en-US" altLang="ko-KR" sz="1100" dirty="0">
                <a:latin typeface="+mn-ea"/>
              </a:rPr>
              <a:t>, D</a:t>
            </a:r>
            <a:r>
              <a:rPr lang="ko-KR" altLang="en-US" sz="1100" dirty="0">
                <a:latin typeface="+mn-ea"/>
              </a:rPr>
              <a:t>볼트 </a:t>
            </a:r>
            <a:r>
              <a:rPr lang="en-US" altLang="ko-KR" sz="1100" dirty="0">
                <a:latin typeface="+mn-ea"/>
              </a:rPr>
              <a:t>or U</a:t>
            </a:r>
            <a:r>
              <a:rPr lang="ko-KR" altLang="en-US" sz="1100" dirty="0">
                <a:latin typeface="+mn-ea"/>
              </a:rPr>
              <a:t>볼트</a:t>
            </a:r>
            <a:r>
              <a:rPr lang="en-US" altLang="ko-KR" sz="1100" dirty="0">
                <a:latin typeface="+mn-ea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3241051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pic>
        <p:nvPicPr>
          <p:cNvPr id="75" name="Picture 6">
            <a:extLst>
              <a:ext uri="{FF2B5EF4-FFF2-40B4-BE49-F238E27FC236}">
                <a16:creationId xmlns:a16="http://schemas.microsoft.com/office/drawing/2014/main" id="{2E8DE8B9-C808-4B69-AE54-07391D89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763688"/>
            <a:ext cx="93667" cy="3936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76" name="Text Box 7">
            <a:extLst>
              <a:ext uri="{FF2B5EF4-FFF2-40B4-BE49-F238E27FC236}">
                <a16:creationId xmlns:a16="http://schemas.microsoft.com/office/drawing/2014/main" id="{1C57DE5B-FB85-4047-A766-36B399451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878" y="1818804"/>
            <a:ext cx="3190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특허 및 디자인등록증 사본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7B20DA9-1FB8-05FA-4026-6B6A8A700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26" y="2404244"/>
            <a:ext cx="4383903" cy="58830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0447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A88F678-9214-4091-9233-B20D639BABDC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0D36CF9-514F-4A08-B78B-E404D79A03B4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AB689E9-BF33-4B29-8F1B-75DC9AF694D5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35C418D-E9F1-42DC-B615-D23374E821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0" t="24801" r="21650" b="41599"/>
          <a:stretch/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옥상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난간대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50686800-3269-47FC-9451-0F3A3128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앙카식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EB0ED3E8-C04E-4F3A-8DFF-7DFB2BAF2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매립식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5A3F1D14-F119-4737-A081-1FC102D74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발코니형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AutoShape 25">
            <a:extLst>
              <a:ext uri="{FF2B5EF4-FFF2-40B4-BE49-F238E27FC236}">
                <a16:creationId xmlns:a16="http://schemas.microsoft.com/office/drawing/2014/main" id="{DA6CEA1E-2EB9-46E9-9DF4-8B86D40B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슬라브형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AutoShape 25">
            <a:extLst>
              <a:ext uri="{FF2B5EF4-FFF2-40B4-BE49-F238E27FC236}">
                <a16:creationId xmlns:a16="http://schemas.microsoft.com/office/drawing/2014/main" id="{3E2FA60C-0BBE-C6D3-FBB7-7B8DEA253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84F87-3640-3015-7125-98F610A7458F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발코니식</a:t>
            </a:r>
            <a:r>
              <a:rPr lang="en-US" altLang="ko-KR" sz="1100" dirty="0">
                <a:latin typeface="+mn-ea"/>
              </a:rPr>
              <a:t> or </a:t>
            </a:r>
            <a:r>
              <a:rPr lang="ko-KR" altLang="en-US" sz="1100" dirty="0" err="1">
                <a:latin typeface="+mn-ea"/>
              </a:rPr>
              <a:t>앙카식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 err="1">
                <a:latin typeface="+mn-ea"/>
              </a:rPr>
              <a:t>매립식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>
                <a:latin typeface="+mn-ea"/>
              </a:rPr>
              <a:t>슬라브식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단관파이프</a:t>
            </a:r>
            <a:r>
              <a:rPr lang="en-US" altLang="ko-KR" sz="1100" dirty="0">
                <a:latin typeface="+mn-ea"/>
              </a:rPr>
              <a:t>, U</a:t>
            </a:r>
            <a:r>
              <a:rPr lang="ko-KR" altLang="en-US" sz="1100" dirty="0">
                <a:latin typeface="+mn-ea"/>
              </a:rPr>
              <a:t>볼트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연결핀</a:t>
            </a:r>
            <a:r>
              <a:rPr lang="en-US" altLang="ko-KR" sz="1100" dirty="0">
                <a:latin typeface="+mn-ea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2991222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B3B9796-6E06-40DB-96F0-06F998EE18D6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465372ED-554E-4CDD-9319-6ADF77577E39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758E1E2-4264-4EED-A835-2DAEA3041F39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6DF75EE-DD63-468D-874A-E1379877AFDE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계단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난간대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계단실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수직망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50686800-3269-47FC-9451-0F3A3128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계단난간대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EB0ED3E8-C04E-4F3A-8DFF-7DFB2BAF2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계단난간대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5A3F1D14-F119-4737-A081-1FC102D74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계단실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수직망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(2cm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안전망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AutoShape 25">
            <a:extLst>
              <a:ext uri="{FF2B5EF4-FFF2-40B4-BE49-F238E27FC236}">
                <a16:creationId xmlns:a16="http://schemas.microsoft.com/office/drawing/2014/main" id="{DA6CEA1E-2EB9-46E9-9DF4-8B86D40B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계단실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수직망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(PVC1500D)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AutoShape 25">
            <a:extLst>
              <a:ext uri="{FF2B5EF4-FFF2-40B4-BE49-F238E27FC236}">
                <a16:creationId xmlns:a16="http://schemas.microsoft.com/office/drawing/2014/main" id="{3EE1FBDC-5797-6317-4CBD-9D3F2F041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82B63-DFD9-F23C-2C55-A1DC53591928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 err="1">
                <a:latin typeface="+mn-ea"/>
              </a:rPr>
              <a:t>계단난간대</a:t>
            </a:r>
            <a:r>
              <a:rPr lang="en-US" altLang="ko-KR" sz="1100" dirty="0">
                <a:latin typeface="+mn-ea"/>
              </a:rPr>
              <a:t>(2</a:t>
            </a:r>
            <a:r>
              <a:rPr lang="ko-KR" altLang="en-US" sz="1100" dirty="0">
                <a:latin typeface="+mn-ea"/>
              </a:rPr>
              <a:t>단형</a:t>
            </a:r>
            <a:r>
              <a:rPr lang="en-US" altLang="ko-KR" sz="1100" dirty="0">
                <a:latin typeface="+mn-ea"/>
              </a:rPr>
              <a:t>), </a:t>
            </a:r>
            <a:r>
              <a:rPr lang="ko-KR" altLang="en-US" sz="1100" dirty="0" err="1">
                <a:latin typeface="+mn-ea"/>
              </a:rPr>
              <a:t>단관파이프</a:t>
            </a:r>
            <a:r>
              <a:rPr lang="en-US" altLang="ko-KR" sz="1100" dirty="0">
                <a:latin typeface="+mn-ea"/>
              </a:rPr>
              <a:t>, U</a:t>
            </a:r>
            <a:r>
              <a:rPr lang="ko-KR" altLang="en-US" sz="1100" dirty="0">
                <a:latin typeface="+mn-ea"/>
              </a:rPr>
              <a:t>볼트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1113671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6274A98-1B29-80DE-AE41-7DE26CA62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34" y="4268580"/>
            <a:ext cx="2286000" cy="158421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972993D-E342-1B29-DC45-FAE836533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8" y="4268580"/>
            <a:ext cx="2273544" cy="1598400"/>
          </a:xfrm>
          <a:prstGeom prst="rect">
            <a:avLst/>
          </a:prstGeom>
          <a:ln>
            <a:noFill/>
          </a:ln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알폼난간대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50686800-3269-47FC-9451-0F3A3128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알폼난간대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계단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계단참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EB0ED3E8-C04E-4F3A-8DFF-7DFB2BAF2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알폼난간대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슬라브타입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AutoShape 25">
            <a:extLst>
              <a:ext uri="{FF2B5EF4-FFF2-40B4-BE49-F238E27FC236}">
                <a16:creationId xmlns:a16="http://schemas.microsoft.com/office/drawing/2014/main" id="{3EE1FBDC-5797-6317-4CBD-9D3F2F041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82B63-DFD9-F23C-2C55-A1DC53591928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 err="1">
                <a:latin typeface="+mn-ea"/>
              </a:rPr>
              <a:t>알폼난간대</a:t>
            </a:r>
            <a:r>
              <a:rPr lang="en-US" altLang="ko-KR" sz="1100" dirty="0">
                <a:latin typeface="+mn-ea"/>
              </a:rPr>
              <a:t>(</a:t>
            </a:r>
            <a:r>
              <a:rPr lang="ko-KR" altLang="en-US" sz="1100" dirty="0">
                <a:latin typeface="+mn-ea"/>
              </a:rPr>
              <a:t>계단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슬라브 타입</a:t>
            </a:r>
            <a:r>
              <a:rPr lang="en-US" altLang="ko-KR" sz="1100" dirty="0">
                <a:latin typeface="+mn-ea"/>
              </a:rPr>
              <a:t>), </a:t>
            </a:r>
            <a:r>
              <a:rPr lang="ko-KR" altLang="en-US" sz="1100" dirty="0" err="1">
                <a:latin typeface="+mn-ea"/>
              </a:rPr>
              <a:t>단관파이프</a:t>
            </a:r>
            <a:r>
              <a:rPr lang="en-US" altLang="ko-KR" sz="1100" dirty="0">
                <a:latin typeface="+mn-ea"/>
              </a:rPr>
              <a:t>, U</a:t>
            </a:r>
            <a:r>
              <a:rPr lang="ko-KR" altLang="en-US" sz="1100" dirty="0">
                <a:latin typeface="+mn-ea"/>
              </a:rPr>
              <a:t>볼트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2437016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17462-23D2-44F8-BB25-0FA88D7F65FB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395FC2C-A934-4A2F-ACE3-B70278634FEA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E23950C-230A-466B-BEC5-D8C9CFA5ECCF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EDE6CE3-A592-4ACA-B945-DACBD62FB0A9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슬라브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단부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난간대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50686800-3269-47FC-9451-0F3A3128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앙카식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EB0ED3E8-C04E-4F3A-8DFF-7DFB2BAF2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매립식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5A3F1D14-F119-4737-A081-1FC102D74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발코니형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AutoShape 25">
            <a:extLst>
              <a:ext uri="{FF2B5EF4-FFF2-40B4-BE49-F238E27FC236}">
                <a16:creationId xmlns:a16="http://schemas.microsoft.com/office/drawing/2014/main" id="{DA6CEA1E-2EB9-46E9-9DF4-8B86D40B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비계형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AutoShape 25">
            <a:extLst>
              <a:ext uri="{FF2B5EF4-FFF2-40B4-BE49-F238E27FC236}">
                <a16:creationId xmlns:a16="http://schemas.microsoft.com/office/drawing/2014/main" id="{E5D0845A-3BF9-6CA1-3D19-C8BFA5D8C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CFFF3A-38A0-FB9A-2F17-49D1514FF1BA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 err="1">
                <a:latin typeface="+mn-ea"/>
              </a:rPr>
              <a:t>앙카식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 err="1">
                <a:latin typeface="+mn-ea"/>
              </a:rPr>
              <a:t>매립식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>
                <a:latin typeface="+mn-ea"/>
              </a:rPr>
              <a:t>발코니식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>
                <a:latin typeface="+mn-ea"/>
              </a:rPr>
              <a:t>비계타입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단관파이프</a:t>
            </a:r>
            <a:r>
              <a:rPr lang="en-US" altLang="ko-KR" sz="1100" dirty="0">
                <a:latin typeface="+mn-ea"/>
              </a:rPr>
              <a:t>, U</a:t>
            </a:r>
            <a:r>
              <a:rPr lang="ko-KR" altLang="en-US" sz="1100" dirty="0">
                <a:latin typeface="+mn-ea"/>
              </a:rPr>
              <a:t>볼트</a:t>
            </a:r>
            <a:r>
              <a:rPr lang="en-US" altLang="ko-KR" sz="1100" dirty="0">
                <a:latin typeface="+mn-ea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PVC1500D or </a:t>
            </a:r>
            <a:r>
              <a:rPr lang="ko-KR" altLang="en-US" sz="1100" dirty="0" err="1">
                <a:latin typeface="+mn-ea"/>
              </a:rPr>
              <a:t>비안자멀티망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 err="1">
                <a:latin typeface="+mn-ea"/>
              </a:rPr>
              <a:t>러셀망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연결핀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1882752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D7F1E5E-BDE1-4CF3-89DE-D719067E97B5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26" name="그림 25" descr="청라 (16).JPG">
            <a:extLst>
              <a:ext uri="{FF2B5EF4-FFF2-40B4-BE49-F238E27FC236}">
                <a16:creationId xmlns:a16="http://schemas.microsoft.com/office/drawing/2014/main" id="{E01D3349-96BA-4254-91CF-D0A6B0FAC2A5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3FACC8C-70A4-4301-A103-008FD26F13D4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E7BE79D-371F-452D-A19D-4694771B9A46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터파기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안전난간대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50686800-3269-47FC-9451-0F3A3128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A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형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휀스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EB0ED3E8-C04E-4F3A-8DFF-7DFB2BAF2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앙카식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5A3F1D14-F119-4737-A081-1FC102D74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철골클램프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체결형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AutoShape 25">
            <a:extLst>
              <a:ext uri="{FF2B5EF4-FFF2-40B4-BE49-F238E27FC236}">
                <a16:creationId xmlns:a16="http://schemas.microsoft.com/office/drawing/2014/main" id="{DA6CEA1E-2EB9-46E9-9DF4-8B86D40B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말뚝형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AutoShape 25">
            <a:extLst>
              <a:ext uri="{FF2B5EF4-FFF2-40B4-BE49-F238E27FC236}">
                <a16:creationId xmlns:a16="http://schemas.microsoft.com/office/drawing/2014/main" id="{8553F609-C69E-4866-2D44-8A6E7C235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528E0-ED49-A790-16B9-0BE1F45E04E6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 err="1">
                <a:latin typeface="+mn-ea"/>
              </a:rPr>
              <a:t>앙카식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>
                <a:latin typeface="+mn-ea"/>
              </a:rPr>
              <a:t>말뚝형 </a:t>
            </a:r>
            <a:r>
              <a:rPr lang="en-US" altLang="ko-KR" sz="1100" dirty="0">
                <a:latin typeface="+mn-ea"/>
              </a:rPr>
              <a:t>or A</a:t>
            </a:r>
            <a:r>
              <a:rPr lang="ko-KR" altLang="en-US" sz="1100" dirty="0" err="1">
                <a:latin typeface="+mn-ea"/>
              </a:rPr>
              <a:t>형휀스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 err="1">
                <a:latin typeface="+mn-ea"/>
              </a:rPr>
              <a:t>철골클램프</a:t>
            </a:r>
            <a:r>
              <a:rPr lang="ko-KR" altLang="en-US" sz="1100" dirty="0">
                <a:latin typeface="+mn-ea"/>
              </a:rPr>
              <a:t> </a:t>
            </a:r>
            <a:r>
              <a:rPr lang="ko-KR" altLang="en-US" sz="1100" dirty="0" err="1">
                <a:latin typeface="+mn-ea"/>
              </a:rPr>
              <a:t>체결식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단관파이프</a:t>
            </a:r>
            <a:r>
              <a:rPr lang="en-US" altLang="ko-KR" sz="1100" dirty="0">
                <a:latin typeface="+mn-ea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U</a:t>
            </a:r>
            <a:r>
              <a:rPr lang="ko-KR" altLang="en-US" sz="1100" dirty="0">
                <a:latin typeface="+mn-ea"/>
              </a:rPr>
              <a:t>볼트</a:t>
            </a:r>
            <a:r>
              <a:rPr lang="en-US" altLang="ko-KR" sz="1100" dirty="0">
                <a:latin typeface="+mn-ea"/>
              </a:rPr>
              <a:t>, PVC1500D or </a:t>
            </a:r>
            <a:r>
              <a:rPr lang="ko-KR" altLang="en-US" sz="1100" dirty="0" err="1">
                <a:latin typeface="+mn-ea"/>
              </a:rPr>
              <a:t>비안자멀티망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 err="1">
                <a:latin typeface="+mn-ea"/>
              </a:rPr>
              <a:t>러셀망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연결핀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3301138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B6D9180F-936B-4AA7-943C-AE0017BBB7E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34" y="6342589"/>
            <a:ext cx="2286000" cy="15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그림 21" descr="20140717_140831.jpg">
            <a:extLst>
              <a:ext uri="{FF2B5EF4-FFF2-40B4-BE49-F238E27FC236}">
                <a16:creationId xmlns:a16="http://schemas.microsoft.com/office/drawing/2014/main" id="{22278901-5156-4417-B41D-0062C7510DF1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24" name="그림 23" descr="청주 (249).JPG">
            <a:extLst>
              <a:ext uri="{FF2B5EF4-FFF2-40B4-BE49-F238E27FC236}">
                <a16:creationId xmlns:a16="http://schemas.microsoft.com/office/drawing/2014/main" id="{F356B0AA-57A5-463B-860B-9D4108C6073E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25" name="그림 24" descr="대우판교 (71).JPG">
            <a:extLst>
              <a:ext uri="{FF2B5EF4-FFF2-40B4-BE49-F238E27FC236}">
                <a16:creationId xmlns:a16="http://schemas.microsoft.com/office/drawing/2014/main" id="{86B15CF6-8F47-44CA-A961-874684DBA499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/>
          <a:srcRect b="10937"/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527179"/>
            <a:ext cx="38776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400" b="1" dirty="0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동접근금지 </a:t>
            </a:r>
            <a:r>
              <a:rPr lang="ko-KR" altLang="en-US" sz="1400" b="1" dirty="0" err="1">
                <a:solidFill>
                  <a:schemeClr val="accent1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휀스</a:t>
            </a:r>
            <a:endParaRPr lang="ko-KR" altLang="en-US" sz="1368" b="1" dirty="0">
              <a:solidFill>
                <a:schemeClr val="accent1">
                  <a:lumMod val="7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50686800-3269-47FC-9451-0F3A3128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A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형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휀스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EB0ED3E8-C04E-4F3A-8DFF-7DFB2BAF2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앙카식난간대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5A3F1D14-F119-4737-A081-1FC102D74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이미지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휀스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AutoShape 25">
            <a:extLst>
              <a:ext uri="{FF2B5EF4-FFF2-40B4-BE49-F238E27FC236}">
                <a16:creationId xmlns:a16="http://schemas.microsoft.com/office/drawing/2014/main" id="{DA6CEA1E-2EB9-46E9-9DF4-8B86D40B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T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형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난간대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2238DCB7-AE8B-45D9-A98E-27CDFA23875D}"/>
              </a:ext>
            </a:extLst>
          </p:cNvPr>
          <p:cNvGrpSpPr>
            <a:grpSpLocks noChangeAspect="1"/>
          </p:cNvGrpSpPr>
          <p:nvPr/>
        </p:nvGrpSpPr>
        <p:grpSpPr>
          <a:xfrm>
            <a:off x="5214924" y="7420854"/>
            <a:ext cx="310089" cy="457251"/>
            <a:chOff x="-1908720" y="3941796"/>
            <a:chExt cx="310089" cy="457251"/>
          </a:xfrm>
        </p:grpSpPr>
        <p:sp>
          <p:nvSpPr>
            <p:cNvPr id="32" name="왼쪽/오른쪽/위쪽 화살표 2">
              <a:extLst>
                <a:ext uri="{FF2B5EF4-FFF2-40B4-BE49-F238E27FC236}">
                  <a16:creationId xmlns:a16="http://schemas.microsoft.com/office/drawing/2014/main" id="{D5E2063F-A862-4405-B108-1AD22E6A39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908720" y="3941796"/>
              <a:ext cx="310089" cy="457251"/>
            </a:xfrm>
            <a:prstGeom prst="leftRightUpArrow">
              <a:avLst>
                <a:gd name="adj1" fmla="val 23545"/>
                <a:gd name="adj2" fmla="val 3225"/>
                <a:gd name="adj3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E45B4B6D-D763-4A04-8B67-7455CB00517E}"/>
                </a:ext>
              </a:extLst>
            </p:cNvPr>
            <p:cNvCxnSpPr>
              <a:stCxn id="32" idx="3"/>
            </p:cNvCxnSpPr>
            <p:nvPr/>
          </p:nvCxnSpPr>
          <p:spPr>
            <a:xfrm flipH="1" flipV="1">
              <a:off x="-1753676" y="4152855"/>
              <a:ext cx="155045" cy="236192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FCEDEE0-41FB-462D-A451-C3B7C25D8473}"/>
              </a:ext>
            </a:extLst>
          </p:cNvPr>
          <p:cNvSpPr txBox="1"/>
          <p:nvPr/>
        </p:nvSpPr>
        <p:spPr>
          <a:xfrm>
            <a:off x="4414258" y="7552762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 err="1">
                <a:solidFill>
                  <a:schemeClr val="bg1"/>
                </a:solidFill>
                <a:latin typeface="+mn-ea"/>
              </a:rPr>
              <a:t>난간대</a:t>
            </a:r>
            <a:r>
              <a:rPr lang="ko-KR" altLang="en-US" sz="1000" b="1" dirty="0">
                <a:solidFill>
                  <a:schemeClr val="bg1"/>
                </a:solidFill>
                <a:latin typeface="+mn-ea"/>
              </a:rPr>
              <a:t> 시안 </a:t>
            </a:r>
            <a:r>
              <a:rPr lang="en-US" altLang="ko-KR" sz="1000" b="1" dirty="0">
                <a:solidFill>
                  <a:schemeClr val="bg1"/>
                </a:solidFill>
                <a:latin typeface="+mn-ea"/>
              </a:rPr>
              <a:t>:</a:t>
            </a:r>
            <a:endParaRPr lang="ko-KR" altLang="en-US" sz="1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AutoShape 25">
            <a:extLst>
              <a:ext uri="{FF2B5EF4-FFF2-40B4-BE49-F238E27FC236}">
                <a16:creationId xmlns:a16="http://schemas.microsoft.com/office/drawing/2014/main" id="{051EFD51-7047-BA51-6A73-008BBA546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300B4-AE1D-347D-1BC5-F16A56CB3F34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T</a:t>
            </a:r>
            <a:r>
              <a:rPr lang="ko-KR" altLang="en-US" sz="1100" dirty="0">
                <a:latin typeface="+mn-ea"/>
              </a:rPr>
              <a:t>형 </a:t>
            </a:r>
            <a:r>
              <a:rPr lang="ko-KR" altLang="en-US" sz="1100" dirty="0" err="1">
                <a:latin typeface="+mn-ea"/>
              </a:rPr>
              <a:t>난간대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 err="1">
                <a:latin typeface="+mn-ea"/>
              </a:rPr>
              <a:t>이미지휀스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A</a:t>
            </a:r>
            <a:r>
              <a:rPr lang="ko-KR" altLang="en-US" sz="1100" dirty="0" err="1">
                <a:latin typeface="+mn-ea"/>
              </a:rPr>
              <a:t>형휀스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 err="1">
                <a:latin typeface="+mn-ea"/>
              </a:rPr>
              <a:t>앙카식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단관파이프</a:t>
            </a:r>
            <a:r>
              <a:rPr lang="en-US" altLang="ko-KR" sz="1100" dirty="0">
                <a:latin typeface="+mn-ea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U</a:t>
            </a:r>
            <a:r>
              <a:rPr lang="ko-KR" altLang="en-US" sz="1100" dirty="0">
                <a:latin typeface="+mn-ea"/>
              </a:rPr>
              <a:t>볼트</a:t>
            </a:r>
            <a:r>
              <a:rPr lang="en-US" altLang="ko-KR" sz="1100" dirty="0">
                <a:latin typeface="+mn-ea"/>
              </a:rPr>
              <a:t>, PVC1500D or </a:t>
            </a:r>
            <a:r>
              <a:rPr lang="ko-KR" altLang="en-US" sz="1100" dirty="0" err="1">
                <a:latin typeface="+mn-ea"/>
              </a:rPr>
              <a:t>비안자멀티망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 err="1">
                <a:latin typeface="+mn-ea"/>
              </a:rPr>
              <a:t>러셀망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 err="1">
                <a:latin typeface="+mn-ea"/>
              </a:rPr>
              <a:t>연결핀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2599858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A9A9ABC-8AFE-EC62-98CE-7A95DE048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697" y="6340577"/>
            <a:ext cx="2281303" cy="159839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FD21872-87B3-48AE-BB8D-108AA0C0DD02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79BBFDF-54B0-4309-860A-D558814FF3E1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1D22658-7F57-45A0-A035-F842B7D3D428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E/V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입구난간대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50686800-3269-47FC-9451-0F3A3128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7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기본형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(H:1000)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EB0ED3E8-C04E-4F3A-8DFF-7DFB2BAF2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메탈형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(H:1200)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5A3F1D14-F119-4737-A081-1FC102D74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93" y="7943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전면폐쇄형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(H:1200)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1" name="AutoShape 25">
            <a:extLst>
              <a:ext uri="{FF2B5EF4-FFF2-40B4-BE49-F238E27FC236}">
                <a16:creationId xmlns:a16="http://schemas.microsoft.com/office/drawing/2014/main" id="{DA6CEA1E-2EB9-46E9-9DF4-8B86D40B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79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전면폐쇄형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(H:1800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이상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AutoShape 25">
            <a:extLst>
              <a:ext uri="{FF2B5EF4-FFF2-40B4-BE49-F238E27FC236}">
                <a16:creationId xmlns:a16="http://schemas.microsoft.com/office/drawing/2014/main" id="{922A23FE-C55B-BC15-368E-B751A9BF9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750D1-FAA4-55F7-FC99-99FC84B45B16}"/>
              </a:ext>
            </a:extLst>
          </p:cNvPr>
          <p:cNvSpPr txBox="1"/>
          <p:nvPr/>
        </p:nvSpPr>
        <p:spPr>
          <a:xfrm>
            <a:off x="760737" y="2212221"/>
            <a:ext cx="533255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기본형조절식</a:t>
            </a:r>
            <a:r>
              <a:rPr lang="en-US" altLang="ko-KR" sz="1100" dirty="0">
                <a:latin typeface="+mn-ea"/>
              </a:rPr>
              <a:t>(H1000), </a:t>
            </a:r>
            <a:r>
              <a:rPr lang="ko-KR" altLang="en-US" sz="1100" dirty="0" err="1">
                <a:latin typeface="+mn-ea"/>
              </a:rPr>
              <a:t>메탈형조절식</a:t>
            </a:r>
            <a:r>
              <a:rPr lang="en-US" altLang="ko-KR" sz="1100" dirty="0">
                <a:latin typeface="+mn-ea"/>
              </a:rPr>
              <a:t>(H1200 or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H1500), </a:t>
            </a:r>
            <a:r>
              <a:rPr lang="ko-KR" altLang="en-US" sz="1100" dirty="0">
                <a:latin typeface="+mn-ea"/>
              </a:rPr>
              <a:t>전면 폐쇄형</a:t>
            </a:r>
            <a:endParaRPr lang="en-US" altLang="ko-KR" sz="1100" dirty="0"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1100" dirty="0">
                <a:latin typeface="+mn-ea"/>
              </a:rPr>
              <a:t>              </a:t>
            </a:r>
            <a:r>
              <a:rPr lang="ko-KR" altLang="en-US" sz="1100" dirty="0">
                <a:latin typeface="+mn-ea"/>
              </a:rPr>
              <a:t>기타 부속자재</a:t>
            </a:r>
            <a:r>
              <a:rPr lang="en-US" altLang="ko-KR" sz="1100" dirty="0">
                <a:latin typeface="+mn-ea"/>
              </a:rPr>
              <a:t> </a:t>
            </a:r>
            <a:endParaRPr lang="ko-KR" altLang="en-US" sz="1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2707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F4E2CB7-5251-4346-9FF3-E8A0290B114F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2187CF2-EF77-43C0-A79B-0140A3E5A473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518D9AF-5ABB-4667-BF98-A6B05D6BF079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2C5A5FF-D401-48F3-A743-9D5A57E449BC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E/V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휘장막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차폐막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AutoShape 25">
            <a:extLst>
              <a:ext uri="{FF2B5EF4-FFF2-40B4-BE49-F238E27FC236}">
                <a16:creationId xmlns:a16="http://schemas.microsoft.com/office/drawing/2014/main" id="{0B78CCD7-D0EF-9FB3-3560-6ECBA4ADA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1D939-4776-2901-E447-EF54FEB00AA5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 err="1">
                <a:latin typeface="+mn-ea"/>
              </a:rPr>
              <a:t>타포린</a:t>
            </a:r>
            <a:r>
              <a:rPr lang="en-US" altLang="ko-KR" sz="1100" dirty="0">
                <a:latin typeface="+mn-ea"/>
              </a:rPr>
              <a:t>(</a:t>
            </a:r>
            <a:r>
              <a:rPr lang="ko-KR" altLang="en-US" sz="1100" dirty="0">
                <a:latin typeface="+mn-ea"/>
              </a:rPr>
              <a:t>인쇄 포함</a:t>
            </a:r>
            <a:r>
              <a:rPr lang="en-US" altLang="ko-KR" sz="1100" dirty="0">
                <a:latin typeface="+mn-ea"/>
              </a:rPr>
              <a:t>), </a:t>
            </a:r>
            <a:r>
              <a:rPr lang="ko-KR" altLang="en-US" sz="1100" dirty="0">
                <a:latin typeface="+mn-ea"/>
              </a:rPr>
              <a:t>기타 부속자재</a:t>
            </a:r>
            <a:r>
              <a:rPr lang="en-US" altLang="ko-KR" sz="1100" dirty="0">
                <a:latin typeface="+mn-ea"/>
              </a:rPr>
              <a:t> </a:t>
            </a:r>
            <a:endParaRPr lang="ko-KR" altLang="en-US" sz="1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3176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8F25E88-B9F6-423B-B407-D49B5700C462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4182AC7-7413-490F-9A2D-D421FC2229E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6" b="23856"/>
          <a:stretch/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3A492A-8BA8-4605-A669-D949D5AB49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6"/>
          <a:stretch/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E/V PIT 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추락방지망</a:t>
            </a: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합판</a:t>
            </a: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추락망틀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(100*100 PE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BF8BDAA6-6C56-4301-87ED-9CBA3383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와이어로프형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7297587B-D79F-4D42-830A-9D913E36225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00"/>
          <a:stretch/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추락망틀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(2cm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안전망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AutoShape 25">
            <a:extLst>
              <a:ext uri="{FF2B5EF4-FFF2-40B4-BE49-F238E27FC236}">
                <a16:creationId xmlns:a16="http://schemas.microsoft.com/office/drawing/2014/main" id="{67693A1D-430B-F611-A9E6-90ACF1B7B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66026-1BA1-0244-1F55-8D64D0283793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 err="1">
                <a:latin typeface="+mn-ea"/>
              </a:rPr>
              <a:t>추락방지틀</a:t>
            </a:r>
            <a:r>
              <a:rPr lang="en-US" altLang="ko-KR" sz="1100" dirty="0">
                <a:latin typeface="+mn-ea"/>
              </a:rPr>
              <a:t>, PIT</a:t>
            </a:r>
            <a:r>
              <a:rPr lang="ko-KR" altLang="en-US" sz="1100" dirty="0">
                <a:latin typeface="+mn-ea"/>
              </a:rPr>
              <a:t>전용 브라켓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  <a:r>
              <a:rPr lang="en-US" altLang="ko-KR" sz="1100" dirty="0">
                <a:latin typeface="+mn-ea"/>
              </a:rPr>
              <a:t> </a:t>
            </a:r>
            <a:endParaRPr lang="ko-KR" altLang="en-US" sz="1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5725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9EFDC5A-A5D6-4D60-9C80-EC6191AAF5FA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AE42A32-8427-4671-BFAA-4555AA094005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3FA6741-7A1C-42D3-833F-91C55D71FB86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CB4E436D-1003-4F29-A8C6-27F83C3EF72E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개구부 덮개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철판형</a:t>
            </a: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메탈형</a:t>
            </a: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BF8BDAA6-6C56-4301-87ED-9CBA3383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PE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형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합판형</a:t>
            </a:r>
          </a:p>
        </p:txBody>
      </p:sp>
      <p:sp>
        <p:nvSpPr>
          <p:cNvPr id="7" name="AutoShape 25">
            <a:extLst>
              <a:ext uri="{FF2B5EF4-FFF2-40B4-BE49-F238E27FC236}">
                <a16:creationId xmlns:a16="http://schemas.microsoft.com/office/drawing/2014/main" id="{313506F2-60EB-9C2D-6DB9-0A16DCE6E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AD851-A23E-F764-012D-00E86A77FA8C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메탈형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>
                <a:latin typeface="+mn-ea"/>
              </a:rPr>
              <a:t>합판형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>
                <a:latin typeface="+mn-ea"/>
              </a:rPr>
              <a:t>철판형 </a:t>
            </a:r>
            <a:r>
              <a:rPr lang="en-US" altLang="ko-KR" sz="1100" dirty="0">
                <a:latin typeface="+mn-ea"/>
              </a:rPr>
              <a:t>or PE</a:t>
            </a:r>
            <a:r>
              <a:rPr lang="ko-KR" altLang="en-US" sz="1100" dirty="0">
                <a:latin typeface="+mn-ea"/>
              </a:rPr>
              <a:t>형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안전표지판</a:t>
            </a:r>
          </a:p>
        </p:txBody>
      </p:sp>
    </p:spTree>
    <p:extLst>
      <p:ext uri="{BB962C8B-B14F-4D97-AF65-F5344CB8AC3E}">
        <p14:creationId xmlns:p14="http://schemas.microsoft.com/office/powerpoint/2010/main" val="884799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C5847DA-22FE-3EF6-12CD-EC54B6D94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2391758"/>
            <a:ext cx="3830036" cy="2698225"/>
          </a:xfrm>
          <a:prstGeom prst="rect">
            <a:avLst/>
          </a:prstGeom>
          <a:ln>
            <a:noFill/>
          </a:ln>
        </p:spPr>
      </p:pic>
      <p:pic>
        <p:nvPicPr>
          <p:cNvPr id="75" name="Picture 6">
            <a:extLst>
              <a:ext uri="{FF2B5EF4-FFF2-40B4-BE49-F238E27FC236}">
                <a16:creationId xmlns:a16="http://schemas.microsoft.com/office/drawing/2014/main" id="{2E8DE8B9-C808-4B69-AE54-07391D89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763688"/>
            <a:ext cx="93667" cy="3936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76" name="Text Box 7">
            <a:extLst>
              <a:ext uri="{FF2B5EF4-FFF2-40B4-BE49-F238E27FC236}">
                <a16:creationId xmlns:a16="http://schemas.microsoft.com/office/drawing/2014/main" id="{1C57DE5B-FB85-4047-A766-36B399451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878" y="1818804"/>
            <a:ext cx="3190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특허 및 디자인등록증 사본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78D600-A46C-6746-7834-A0420F257A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r="11617" b="16480"/>
          <a:stretch/>
        </p:blipFill>
        <p:spPr>
          <a:xfrm>
            <a:off x="1347055" y="5443126"/>
            <a:ext cx="3838027" cy="26982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038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9C8A21A-ECC3-458C-AA43-2F2839645105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12" name="그림 32">
            <a:extLst>
              <a:ext uri="{FF2B5EF4-FFF2-40B4-BE49-F238E27FC236}">
                <a16:creationId xmlns:a16="http://schemas.microsoft.com/office/drawing/2014/main" id="{F837CE61-EA4C-5B55-CDB7-ABD049460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34" y="6339494"/>
            <a:ext cx="2285999" cy="158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dministrator\Desktop\사진\자재인양구.jpg">
            <a:extLst>
              <a:ext uri="{FF2B5EF4-FFF2-40B4-BE49-F238E27FC236}">
                <a16:creationId xmlns:a16="http://schemas.microsoft.com/office/drawing/2014/main" id="{6883178F-D6D9-D683-0A8C-ED6FFA8AA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1874" y="4269211"/>
            <a:ext cx="2278459" cy="158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962D7DA-0446-49D1-AD51-8EDF6C83DF2E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45257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자재반입구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개구부 덮개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집수정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개구부 덮개</a:t>
            </a: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집수정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개구부덮개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메탈 오픈형</a:t>
            </a: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BF8BDAA6-6C56-4301-87ED-9CBA3383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집수정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개구부덮개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메탈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롤러 부착형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AutoShape 25">
            <a:extLst>
              <a:ext uri="{FF2B5EF4-FFF2-40B4-BE49-F238E27FC236}">
                <a16:creationId xmlns:a16="http://schemas.microsoft.com/office/drawing/2014/main" id="{B07A2C4D-175F-4C4F-B97E-E01CBB372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26331-8716-836B-215C-9A60EF11BD01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메탈 오픈형 </a:t>
            </a:r>
            <a:r>
              <a:rPr lang="en-US" altLang="ko-KR" sz="1100" dirty="0">
                <a:latin typeface="+mn-ea"/>
              </a:rPr>
              <a:t>or </a:t>
            </a:r>
            <a:r>
              <a:rPr lang="ko-KR" altLang="en-US" sz="1100" dirty="0">
                <a:latin typeface="+mn-ea"/>
              </a:rPr>
              <a:t>메탈 롤러 부착형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안전표지판</a:t>
            </a:r>
          </a:p>
        </p:txBody>
      </p:sp>
    </p:spTree>
    <p:extLst>
      <p:ext uri="{BB962C8B-B14F-4D97-AF65-F5344CB8AC3E}">
        <p14:creationId xmlns:p14="http://schemas.microsoft.com/office/powerpoint/2010/main" val="1956809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A757C508-0FC4-EC48-E2B0-7A75A4D34535}"/>
              </a:ext>
            </a:extLst>
          </p:cNvPr>
          <p:cNvGrpSpPr/>
          <p:nvPr/>
        </p:nvGrpSpPr>
        <p:grpSpPr>
          <a:xfrm>
            <a:off x="1147697" y="6342589"/>
            <a:ext cx="2286000" cy="1598400"/>
            <a:chOff x="8613576" y="6300192"/>
            <a:chExt cx="2286000" cy="1598400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98F78A11-20F3-9F9D-6FD8-995580502AE3}"/>
                </a:ext>
              </a:extLst>
            </p:cNvPr>
            <p:cNvSpPr/>
            <p:nvPr/>
          </p:nvSpPr>
          <p:spPr>
            <a:xfrm>
              <a:off x="8613576" y="6300192"/>
              <a:ext cx="2286000" cy="159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A8E01A2C-B07A-0FEA-6EA8-2EF655864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4595" y="6300193"/>
              <a:ext cx="1223963" cy="1598399"/>
            </a:xfrm>
            <a:prstGeom prst="rect">
              <a:avLst/>
            </a:prstGeom>
          </p:spPr>
        </p:pic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EC9D069F-7C2F-5823-D7C0-DF9DB4A03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636" y="4270591"/>
            <a:ext cx="2285999" cy="1598400"/>
          </a:xfrm>
          <a:prstGeom prst="rect">
            <a:avLst/>
          </a:prstGeom>
        </p:spPr>
      </p:pic>
      <p:pic>
        <p:nvPicPr>
          <p:cNvPr id="13" name="Picture 3" descr="C:\Users\Administrator\Desktop\(주)월드세이프티\지명원\자료사진\안전통로.jpg">
            <a:extLst>
              <a:ext uri="{FF2B5EF4-FFF2-40B4-BE49-F238E27FC236}">
                <a16:creationId xmlns:a16="http://schemas.microsoft.com/office/drawing/2014/main" id="{C700ED12-D2D0-DE37-7A53-CBA4B33DC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9317" r="2325" b="8702"/>
          <a:stretch/>
        </p:blipFill>
        <p:spPr bwMode="auto">
          <a:xfrm>
            <a:off x="3644335" y="6342589"/>
            <a:ext cx="2286000" cy="15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D08B9E0-67A5-4A9B-BDE7-FAC212FFE619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각파이프형</a:t>
            </a: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비계형</a:t>
            </a: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BF8BDAA6-6C56-4301-87ED-9CBA3383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각파이프형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천정 고정식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벽체고정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3F80F731-4EE2-4CC0-FC35-4172401A3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천정식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안전통로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AutoShape 25">
            <a:extLst>
              <a:ext uri="{FF2B5EF4-FFF2-40B4-BE49-F238E27FC236}">
                <a16:creationId xmlns:a16="http://schemas.microsoft.com/office/drawing/2014/main" id="{37E4B493-C13C-56F8-E8C2-8AD177D89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BC853-23BB-8F0A-2B40-283BAD6DF70D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비계형</a:t>
            </a:r>
            <a:r>
              <a:rPr lang="en-US" altLang="ko-KR" sz="1100" dirty="0">
                <a:latin typeface="+mn-ea"/>
              </a:rPr>
              <a:t> or </a:t>
            </a:r>
            <a:r>
              <a:rPr lang="ko-KR" altLang="en-US" sz="1100" dirty="0">
                <a:latin typeface="+mn-ea"/>
              </a:rPr>
              <a:t>각파이프 제작형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1602717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24FC93C-1FC0-42F8-BF49-74C046C2BAA0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A142C-FE23-490B-A5B4-51DB810DC913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86F51B5-CA74-4814-BE89-420027CEC978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5EFC755-3F10-4AD6-A843-6966E7DA97B1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각파이프형</a:t>
            </a: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비계형</a:t>
            </a: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BF8BDAA6-6C56-4301-87ED-9CBA3383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각파이프형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비계형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56B40379-3270-091E-CB84-7E69C127D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동출입구방호선반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AutoShape 25">
            <a:extLst>
              <a:ext uri="{FF2B5EF4-FFF2-40B4-BE49-F238E27FC236}">
                <a16:creationId xmlns:a16="http://schemas.microsoft.com/office/drawing/2014/main" id="{C87F5CB8-7D45-F9C5-F834-EE43D1098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A2219-706F-E7DD-50E2-F42681C87B3D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비계형</a:t>
            </a:r>
            <a:r>
              <a:rPr lang="en-US" altLang="ko-KR" sz="1100" dirty="0">
                <a:latin typeface="+mn-ea"/>
              </a:rPr>
              <a:t> or </a:t>
            </a:r>
            <a:r>
              <a:rPr lang="ko-KR" altLang="en-US" sz="1100" dirty="0">
                <a:latin typeface="+mn-ea"/>
              </a:rPr>
              <a:t>각파이프 제작형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1754342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7" name="그림 7">
            <a:extLst>
              <a:ext uri="{FF2B5EF4-FFF2-40B4-BE49-F238E27FC236}">
                <a16:creationId xmlns:a16="http://schemas.microsoft.com/office/drawing/2014/main" id="{E67BEEB4-21F1-3369-AB71-F89EFF713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6400"/>
          <a:stretch>
            <a:fillRect/>
          </a:stretch>
        </p:blipFill>
        <p:spPr bwMode="auto">
          <a:xfrm>
            <a:off x="1147697" y="4270377"/>
            <a:ext cx="2281303" cy="159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F8BCA15-F6C6-46A3-B484-E8EFD137360F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CF074F8-F9F6-49D1-B646-27BCA41F30DA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BF73B7D-E523-48F0-97A9-BBD5C9234D1B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840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건설용 리프트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호이스트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 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방호선반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트윈형</a:t>
            </a: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싱글형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BF8BDAA6-6C56-4301-87ED-9CBA3383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트윈형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싱글형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AutoShape 25">
            <a:extLst>
              <a:ext uri="{FF2B5EF4-FFF2-40B4-BE49-F238E27FC236}">
                <a16:creationId xmlns:a16="http://schemas.microsoft.com/office/drawing/2014/main" id="{078E5514-7155-5A8D-7868-F282B81E1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326EC-14BB-5666-BABD-A7D4ED046517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제작품</a:t>
            </a:r>
            <a:r>
              <a:rPr lang="en-US" altLang="ko-KR" sz="1100" dirty="0">
                <a:latin typeface="+mn-ea"/>
              </a:rPr>
              <a:t>(</a:t>
            </a:r>
            <a:r>
              <a:rPr lang="ko-KR" altLang="en-US" sz="1100" dirty="0">
                <a:latin typeface="+mn-ea"/>
              </a:rPr>
              <a:t>싱글형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트윈형</a:t>
            </a:r>
            <a:r>
              <a:rPr lang="en-US" altLang="ko-KR" sz="1100" dirty="0">
                <a:latin typeface="+mn-ea"/>
              </a:rPr>
              <a:t>)</a:t>
            </a:r>
            <a:endParaRPr lang="ko-KR" altLang="en-US" sz="1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6882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A9ACF50-2057-4F2D-9318-A1D34A6320AC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4270591"/>
            <a:ext cx="2286000" cy="15984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B6D21A9-B25B-4F8D-A98A-D73DF09C504F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53E3032-0826-422C-97DA-540A514478F5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22" name="그림 21" descr="청라(4).JPG">
            <a:extLst>
              <a:ext uri="{FF2B5EF4-FFF2-40B4-BE49-F238E27FC236}">
                <a16:creationId xmlns:a16="http://schemas.microsoft.com/office/drawing/2014/main" id="{771728E7-0F59-4F82-87A2-36A49C3FFC1C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상부 빗물막이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상부 폐쇄형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기본형</a:t>
            </a: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BF8BDAA6-6C56-4301-87ED-9CBA3383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상부 빗물막이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상부 폐쇄형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날개형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1F8976D9-4672-370F-B326-32F229A03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타워크레인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(T/C)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방호울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AutoShape 25">
            <a:extLst>
              <a:ext uri="{FF2B5EF4-FFF2-40B4-BE49-F238E27FC236}">
                <a16:creationId xmlns:a16="http://schemas.microsoft.com/office/drawing/2014/main" id="{133E0C9D-CCEC-E413-31A4-272D69D9E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C57D6-D660-8121-99FF-73C86BF5525F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제작품</a:t>
            </a:r>
            <a:r>
              <a:rPr lang="en-US" altLang="ko-KR" sz="1100" dirty="0">
                <a:latin typeface="+mn-ea"/>
              </a:rPr>
              <a:t>(4*4*2M or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6*6*2M</a:t>
            </a:r>
            <a:r>
              <a:rPr lang="ko-KR" altLang="en-US" sz="1100" dirty="0">
                <a:latin typeface="+mn-ea"/>
              </a:rPr>
              <a:t> 등</a:t>
            </a:r>
            <a:r>
              <a:rPr lang="en-US" altLang="ko-KR" sz="1100" dirty="0">
                <a:latin typeface="+mn-ea"/>
              </a:rPr>
              <a:t>), </a:t>
            </a:r>
            <a:r>
              <a:rPr lang="ko-KR" altLang="en-US" sz="1100" dirty="0">
                <a:latin typeface="+mn-ea"/>
              </a:rPr>
              <a:t>입간판</a:t>
            </a:r>
            <a:r>
              <a:rPr lang="en-US" altLang="ko-KR" sz="1100" dirty="0">
                <a:latin typeface="+mn-ea"/>
              </a:rPr>
              <a:t>, </a:t>
            </a:r>
            <a:r>
              <a:rPr lang="ko-KR" altLang="en-US" sz="1100" dirty="0">
                <a:latin typeface="+mn-ea"/>
              </a:rPr>
              <a:t>기타 부속자재</a:t>
            </a:r>
          </a:p>
        </p:txBody>
      </p:sp>
    </p:spTree>
    <p:extLst>
      <p:ext uri="{BB962C8B-B14F-4D97-AF65-F5344CB8AC3E}">
        <p14:creationId xmlns:p14="http://schemas.microsoft.com/office/powerpoint/2010/main" val="759332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11" name="Picture 4" descr="C:\Users\Administrator\Desktop\샘플사진\진입방지책\[크기변환]진입방지책2.jpg">
            <a:extLst>
              <a:ext uri="{FF2B5EF4-FFF2-40B4-BE49-F238E27FC236}">
                <a16:creationId xmlns:a16="http://schemas.microsoft.com/office/drawing/2014/main" id="{EDD761CB-0541-4066-B172-442ED194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47695" y="4276699"/>
            <a:ext cx="2273545" cy="159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486C32C9-5851-47BE-9961-E9956B507D1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23610" r="20601" b="13602"/>
          <a:stretch/>
        </p:blipFill>
        <p:spPr>
          <a:xfrm>
            <a:off x="3644334" y="6342589"/>
            <a:ext cx="2286000" cy="1598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83F3A1B-354E-453A-9C67-09260ADAC3D1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7" y="6342589"/>
            <a:ext cx="2286000" cy="1598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6012675-20B8-453C-8092-7F054B09DDAF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270591"/>
            <a:ext cx="2286000" cy="15984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방염틀형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기본형</a:t>
            </a:r>
          </a:p>
        </p:txBody>
      </p:sp>
      <p:sp>
        <p:nvSpPr>
          <p:cNvPr id="16" name="AutoShape 25">
            <a:extLst>
              <a:ext uri="{FF2B5EF4-FFF2-40B4-BE49-F238E27FC236}">
                <a16:creationId xmlns:a16="http://schemas.microsoft.com/office/drawing/2014/main" id="{BF8BDAA6-6C56-4301-87ED-9CBA3383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수직형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날개형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E5D81D3-1385-B7F8-300F-B87647F86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타워크레인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(T/C) </a:t>
            </a: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점거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방지망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AutoShape 25">
            <a:extLst>
              <a:ext uri="{FF2B5EF4-FFF2-40B4-BE49-F238E27FC236}">
                <a16:creationId xmlns:a16="http://schemas.microsoft.com/office/drawing/2014/main" id="{60A869CC-276E-84DE-8A86-F47232C7D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36B27-D2C4-32D3-7AED-C360B1EE09EA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현장 여건에 따른 제작</a:t>
            </a:r>
          </a:p>
        </p:txBody>
      </p:sp>
    </p:spTree>
    <p:extLst>
      <p:ext uri="{BB962C8B-B14F-4D97-AF65-F5344CB8AC3E}">
        <p14:creationId xmlns:p14="http://schemas.microsoft.com/office/powerpoint/2010/main" val="2106670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19" name="Picture 2" descr="C:\Users\Administrator\Desktop\(주)월드세이프티\지명원\자료사진\구름다리.jpg">
            <a:extLst>
              <a:ext uri="{FF2B5EF4-FFF2-40B4-BE49-F238E27FC236}">
                <a16:creationId xmlns:a16="http://schemas.microsoft.com/office/drawing/2014/main" id="{3964039A-D921-B36F-186C-A9FFF4C8B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9029" y="4282639"/>
            <a:ext cx="2281305" cy="15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63099A6-74EB-97E5-C455-129CA8FEF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695" y="4282639"/>
            <a:ext cx="2273545" cy="1570157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7942999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건널다리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시안</a:t>
            </a: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제작형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585480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제작형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E5D81D3-1385-B7F8-300F-B87647F86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타워크레인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(T/C) 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건널다리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AutoShape 25">
            <a:extLst>
              <a:ext uri="{FF2B5EF4-FFF2-40B4-BE49-F238E27FC236}">
                <a16:creationId xmlns:a16="http://schemas.microsoft.com/office/drawing/2014/main" id="{60A869CC-276E-84DE-8A86-F47232C7D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7" y="3851920"/>
            <a:ext cx="1223963" cy="3587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r>
              <a:rPr lang="ko-KR" altLang="en-US" sz="1100" dirty="0">
                <a:latin typeface="+mn-ea"/>
              </a:rPr>
              <a:t>◈ 시공사진</a:t>
            </a:r>
            <a:endParaRPr lang="ko-KR" altLang="en-US" sz="11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36B27-D2C4-32D3-7AED-C360B1EE09EA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구성품 </a:t>
            </a:r>
            <a:r>
              <a:rPr lang="en-US" altLang="ko-KR" sz="1100" dirty="0">
                <a:latin typeface="+mn-ea"/>
              </a:rPr>
              <a:t>: </a:t>
            </a:r>
            <a:r>
              <a:rPr lang="ko-KR" altLang="en-US" sz="1100" dirty="0">
                <a:latin typeface="+mn-ea"/>
              </a:rPr>
              <a:t>현장 여건에 따른 제작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F8D519D6-CB89-0C81-4158-3B8951E98B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067"/>
          <a:stretch/>
        </p:blipFill>
        <p:spPr>
          <a:xfrm>
            <a:off x="1147695" y="6342589"/>
            <a:ext cx="2286000" cy="15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07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70AAAA9-73FB-0FB4-28F2-25C74B0E6AF0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656057"/>
            <a:ext cx="2286000" cy="15984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63099A6-74EB-97E5-C455-129CA8FEF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695" y="4656057"/>
            <a:ext cx="2273545" cy="1570157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75D28DC5-0A46-4D11-B9F6-28E7FC6C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831645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가설계단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이동식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6A356C7C-EBDD-46F2-B59E-22B87C0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6228224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계단실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작업발판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15B71EC6-4DF7-4EED-9F09-B7FF075F0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6228224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가설계단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제작형</a:t>
            </a:r>
            <a:r>
              <a:rPr lang="en-US" altLang="ko-KR" sz="1100" b="1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E5D81D3-1385-B7F8-300F-B87647F86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기타 각종 제작형 안전시설물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F3973-A329-1E89-3EF5-4CD96A9901BE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시공사진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13B136A-8F6C-0B35-C857-0983FDAF3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89" y="2626624"/>
            <a:ext cx="2273545" cy="1561890"/>
          </a:xfrm>
          <a:prstGeom prst="rect">
            <a:avLst/>
          </a:prstGeom>
          <a:ln>
            <a:noFill/>
          </a:ln>
        </p:spPr>
      </p:pic>
      <p:sp>
        <p:nvSpPr>
          <p:cNvPr id="17" name="AutoShape 25">
            <a:extLst>
              <a:ext uri="{FF2B5EF4-FFF2-40B4-BE49-F238E27FC236}">
                <a16:creationId xmlns:a16="http://schemas.microsoft.com/office/drawing/2014/main" id="{4CA033E5-A8F9-EF2E-80AB-7E4061264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4212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재활용분리수거장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43A3E3DB-7674-F370-368F-7C3B938150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5" y="4662222"/>
            <a:ext cx="2273545" cy="1563992"/>
          </a:xfrm>
          <a:prstGeom prst="rect">
            <a:avLst/>
          </a:prstGeom>
          <a:ln>
            <a:noFill/>
          </a:ln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A76BCE8-51AD-76A7-6194-76730ED762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5" y="6718016"/>
            <a:ext cx="2273545" cy="1598400"/>
          </a:xfrm>
          <a:prstGeom prst="rect">
            <a:avLst/>
          </a:prstGeom>
          <a:ln>
            <a:noFill/>
          </a:ln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C25B3ED-E013-14A2-C6DA-67A5CA5C48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89" y="6718016"/>
            <a:ext cx="2273545" cy="1598400"/>
          </a:xfrm>
          <a:prstGeom prst="rect">
            <a:avLst/>
          </a:prstGeom>
          <a:ln>
            <a:noFill/>
          </a:ln>
        </p:spPr>
      </p:pic>
      <p:sp>
        <p:nvSpPr>
          <p:cNvPr id="24" name="AutoShape 25">
            <a:extLst>
              <a:ext uri="{FF2B5EF4-FFF2-40B4-BE49-F238E27FC236}">
                <a16:creationId xmlns:a16="http://schemas.microsoft.com/office/drawing/2014/main" id="{64FDB306-ADAC-CCDD-29A4-F656114FA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241" y="8316456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장비 이동경사로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5F97DBCF-591A-E71B-E909-5A097BA03E9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2" r="16355" b="7544"/>
          <a:stretch/>
        </p:blipFill>
        <p:spPr>
          <a:xfrm rot="5400000">
            <a:off x="1507465" y="2274741"/>
            <a:ext cx="1554005" cy="2273545"/>
          </a:xfrm>
          <a:prstGeom prst="rect">
            <a:avLst/>
          </a:prstGeom>
          <a:ln>
            <a:noFill/>
          </a:ln>
        </p:spPr>
      </p:pic>
      <p:sp>
        <p:nvSpPr>
          <p:cNvPr id="26" name="AutoShape 25">
            <a:extLst>
              <a:ext uri="{FF2B5EF4-FFF2-40B4-BE49-F238E27FC236}">
                <a16:creationId xmlns:a16="http://schemas.microsoft.com/office/drawing/2014/main" id="{12760A72-90C0-CD48-8045-52AB92780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643" y="4212000"/>
            <a:ext cx="1800000" cy="3600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ko-KR" altLang="en-US" sz="1100" b="1" dirty="0" err="1">
                <a:solidFill>
                  <a:srgbClr val="000000"/>
                </a:solidFill>
                <a:latin typeface="+mn-ea"/>
              </a:rPr>
              <a:t>철근난간대</a:t>
            </a:r>
            <a:r>
              <a:rPr lang="ko-KR" altLang="en-US" sz="1100" b="1" dirty="0">
                <a:solidFill>
                  <a:srgbClr val="000000"/>
                </a:solidFill>
                <a:latin typeface="+mn-ea"/>
              </a:rPr>
              <a:t> 소켓</a:t>
            </a:r>
          </a:p>
        </p:txBody>
      </p:sp>
    </p:spTree>
    <p:extLst>
      <p:ext uri="{BB962C8B-B14F-4D97-AF65-F5344CB8AC3E}">
        <p14:creationId xmlns:p14="http://schemas.microsoft.com/office/powerpoint/2010/main" val="1797090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4E5D81D3-1385-B7F8-300F-B87647F86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가설휀스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(RPP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휀스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F3973-A329-1E89-3EF5-4CD96A9901BE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시공사진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1B84E8A-170F-E0A7-BE9C-A88E7AA73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4644008"/>
            <a:ext cx="2273545" cy="155400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E3B4489-C662-CC61-DE2A-739DA4071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5" y="4644008"/>
            <a:ext cx="2273545" cy="155400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53A617F-16EF-0A11-BDC2-2471D49AC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89" y="2627784"/>
            <a:ext cx="2273545" cy="1554007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38FD1833-A0DE-CEA6-D427-019DCD8422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5" y="2627784"/>
            <a:ext cx="2273545" cy="155400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E36BB57F-038B-F0E2-5B7B-B2A24E11DA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5" y="6732240"/>
            <a:ext cx="2273545" cy="159350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149EFE6-959E-AD15-1871-3A57F454D1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89" y="6742025"/>
            <a:ext cx="2261090" cy="15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38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4E5D81D3-1385-B7F8-300F-B87647F86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가설휀스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(EGI</a:t>
            </a:r>
            <a:r>
              <a:rPr lang="ko-KR" altLang="en-US" sz="1600" b="1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휀스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F3973-A329-1E89-3EF5-4CD96A9901BE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시공사진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32D77D1-52EB-D738-35DD-E6C28AE7F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3" y="4648325"/>
            <a:ext cx="2273445" cy="154969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306C46C-4388-B1E8-C973-0B1E99C69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87" y="2627784"/>
            <a:ext cx="2261091" cy="155400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469C660-1A91-0001-5793-F5DFE9EB4E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4" y="2627785"/>
            <a:ext cx="2273545" cy="155400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0AF83E3-1CF2-3C21-6665-6965825C4D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86" y="4644008"/>
            <a:ext cx="2261091" cy="15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CBEB188-DAC4-4C21-86EC-DE6EA1DDA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sp>
        <p:nvSpPr>
          <p:cNvPr id="5176" name="Text Box 240">
            <a:extLst>
              <a:ext uri="{FF2B5EF4-FFF2-40B4-BE49-F238E27FC236}">
                <a16:creationId xmlns:a16="http://schemas.microsoft.com/office/drawing/2014/main" id="{4CABD72C-7411-4A4E-B588-B2695F44B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03" y="1102276"/>
            <a:ext cx="1293681" cy="38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881" b="1" dirty="0">
                <a:solidFill>
                  <a:srgbClr val="628686"/>
                </a:solidFill>
                <a:latin typeface="+mn-ea"/>
                <a:ea typeface="+mn-ea"/>
              </a:rPr>
              <a:t>공사실적</a:t>
            </a:r>
          </a:p>
        </p:txBody>
      </p:sp>
      <p:sp>
        <p:nvSpPr>
          <p:cNvPr id="5177" name="Rectangle 241">
            <a:extLst>
              <a:ext uri="{FF2B5EF4-FFF2-40B4-BE49-F238E27FC236}">
                <a16:creationId xmlns:a16="http://schemas.microsoft.com/office/drawing/2014/main" id="{33768FA1-000A-4D43-B489-FC7C1D81B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444" y="1152503"/>
            <a:ext cx="61087" cy="308148"/>
          </a:xfrm>
          <a:prstGeom prst="rect">
            <a:avLst/>
          </a:prstGeom>
          <a:solidFill>
            <a:srgbClr val="6286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en-US" sz="1796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EDC08C06-7B25-48A1-9DB4-F7F3B7E74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56" y="2339752"/>
            <a:ext cx="4894132" cy="45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5250" indent="-952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ko-KR" sz="1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1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공사실적</a:t>
            </a:r>
          </a:p>
        </p:txBody>
      </p:sp>
    </p:spTree>
    <p:extLst>
      <p:ext uri="{BB962C8B-B14F-4D97-AF65-F5344CB8AC3E}">
        <p14:creationId xmlns:p14="http://schemas.microsoft.com/office/powerpoint/2010/main" val="4710164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4E5D81D3-1385-B7F8-300F-B87647F86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38776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방음벽</a:t>
            </a:r>
            <a:endParaRPr lang="ko-KR" altLang="en-US" sz="14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F3973-A329-1E89-3EF5-4CD96A9901BE}"/>
              </a:ext>
            </a:extLst>
          </p:cNvPr>
          <p:cNvSpPr txBox="1"/>
          <p:nvPr/>
        </p:nvSpPr>
        <p:spPr>
          <a:xfrm>
            <a:off x="760737" y="2212221"/>
            <a:ext cx="5332559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100" dirty="0">
                <a:latin typeface="+mn-ea"/>
              </a:rPr>
              <a:t>◈ 시공사진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64C3944-FEB2-E787-CBDA-12F965038D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85" y="2627784"/>
            <a:ext cx="2261088" cy="154739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9C526DA-0E15-2A94-0813-E370F56F3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3" y="4647525"/>
            <a:ext cx="2273444" cy="154014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10E7C6C-898A-DFD7-D262-357EAA228B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85" y="4652831"/>
            <a:ext cx="2261088" cy="154006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2939E61-D5E0-7313-413E-7E15A44B90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3" y="6737751"/>
            <a:ext cx="2273445" cy="160296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CE389D3-AD3E-1FCA-112A-EB4DBD539E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85" y="6744541"/>
            <a:ext cx="2261089" cy="15935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B2EB0F0-AD13-A739-4842-251308667E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88" y="2638201"/>
            <a:ext cx="2273444" cy="15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3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pic>
        <p:nvPicPr>
          <p:cNvPr id="75" name="Picture 6">
            <a:extLst>
              <a:ext uri="{FF2B5EF4-FFF2-40B4-BE49-F238E27FC236}">
                <a16:creationId xmlns:a16="http://schemas.microsoft.com/office/drawing/2014/main" id="{2E8DE8B9-C808-4B69-AE54-07391D89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763688"/>
            <a:ext cx="93667" cy="3936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DE296ADD-CD32-0861-1660-7115EB192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878" y="1818804"/>
            <a:ext cx="3190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공사실적</a:t>
            </a:r>
            <a:r>
              <a:rPr lang="en-US" altLang="ko-KR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진행현장</a:t>
            </a:r>
            <a:r>
              <a:rPr lang="en-US" altLang="ko-KR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8836C9A1-A785-65B2-C10A-0BCDFF10E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782116"/>
              </p:ext>
            </p:extLst>
          </p:nvPr>
        </p:nvGraphicFramePr>
        <p:xfrm>
          <a:off x="842473" y="2267744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NO.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원도급사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공사명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공종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1CE7F21B-6A38-6558-EC47-96A42FF62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28742"/>
              </p:ext>
            </p:extLst>
          </p:nvPr>
        </p:nvGraphicFramePr>
        <p:xfrm>
          <a:off x="836712" y="2699792"/>
          <a:ext cx="524206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에스지건설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춘천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후평동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생활형 숙박시설</a:t>
                      </a:r>
                      <a:endParaRPr lang="en-US" altLang="ko-KR" sz="11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6DDDC5D0-6696-F817-BB26-922396651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299946"/>
              </p:ext>
            </p:extLst>
          </p:nvPr>
        </p:nvGraphicFramePr>
        <p:xfrm>
          <a:off x="836712" y="3131753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의왕고천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(B-1BL)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89876DBD-6BCD-2EF3-2229-F356FCFE6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961104"/>
              </p:ext>
            </p:extLst>
          </p:nvPr>
        </p:nvGraphicFramePr>
        <p:xfrm>
          <a:off x="836712" y="3507834"/>
          <a:ext cx="524206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라온건설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서울 청담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라온프라이빗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11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가로주택정비사업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BF874A6B-E464-31BF-8C95-01953882D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110274"/>
              </p:ext>
            </p:extLst>
          </p:nvPr>
        </p:nvGraphicFramePr>
        <p:xfrm>
          <a:off x="836712" y="3939795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인천검단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(AA20BL)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36E483CA-FF93-3D7B-6811-A1C999535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450441"/>
              </p:ext>
            </p:extLst>
          </p:nvPr>
        </p:nvGraphicFramePr>
        <p:xfrm>
          <a:off x="836712" y="4315876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라온건설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여주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신해리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물류센터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A58A570A-8CC5-747E-44B5-E92C9FE69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119645"/>
              </p:ext>
            </p:extLst>
          </p:nvPr>
        </p:nvGraphicFramePr>
        <p:xfrm>
          <a:off x="836712" y="4691957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동탄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신도시 주상복합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0DB3450C-A270-BE43-DC1A-68B3C2A27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317309"/>
              </p:ext>
            </p:extLst>
          </p:nvPr>
        </p:nvGraphicFramePr>
        <p:xfrm>
          <a:off x="836712" y="5068038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대성건설㈜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영종하늘도시베르힐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094D0657-36A0-8E71-9E89-B4D7CC5BA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878091"/>
              </p:ext>
            </p:extLst>
          </p:nvPr>
        </p:nvGraphicFramePr>
        <p:xfrm>
          <a:off x="836712" y="5444119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삼성물산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반포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주구 건설공사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27E42D86-63E9-12E3-E210-01A04C164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899199"/>
              </p:ext>
            </p:extLst>
          </p:nvPr>
        </p:nvGraphicFramePr>
        <p:xfrm>
          <a:off x="836712" y="5820200"/>
          <a:ext cx="524206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제일건설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인천검단신도시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AA15BL </a:t>
                      </a:r>
                    </a:p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제일풍경채 공동주택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12B1E806-F565-B575-F16F-215701F18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225420"/>
              </p:ext>
            </p:extLst>
          </p:nvPr>
        </p:nvGraphicFramePr>
        <p:xfrm>
          <a:off x="836712" y="6252161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대상건설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강동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이카운트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094D0657-36A0-8E71-9E89-B4D7CC5BA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706575"/>
              </p:ext>
            </p:extLst>
          </p:nvPr>
        </p:nvGraphicFramePr>
        <p:xfrm>
          <a:off x="836712" y="6628242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대방건설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부산에코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(13BL)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27E42D86-63E9-12E3-E210-01A04C164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69573"/>
              </p:ext>
            </p:extLst>
          </p:nvPr>
        </p:nvGraphicFramePr>
        <p:xfrm>
          <a:off x="836712" y="7004323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대방건설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주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부산장안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(B-3BL)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12B1E806-F565-B575-F16F-215701F18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906174"/>
              </p:ext>
            </p:extLst>
          </p:nvPr>
        </p:nvGraphicFramePr>
        <p:xfrm>
          <a:off x="836712" y="7380404"/>
          <a:ext cx="524206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㈜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유림이엔씨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부산시 기장군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일광면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이천리</a:t>
                      </a:r>
                      <a:endParaRPr lang="en-US" altLang="ko-KR" sz="11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공동주택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신축산업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개발사업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12B1E806-F565-B575-F16F-215701F18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231922"/>
              </p:ext>
            </p:extLst>
          </p:nvPr>
        </p:nvGraphicFramePr>
        <p:xfrm>
          <a:off x="836712" y="7812360"/>
          <a:ext cx="5242067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대방산업개발㈜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화성동탄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신도시 대방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엘리움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altLang="ko-KR" sz="11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C18BL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주상복합 건설공사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32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pic>
        <p:nvPicPr>
          <p:cNvPr id="75" name="Picture 6">
            <a:extLst>
              <a:ext uri="{FF2B5EF4-FFF2-40B4-BE49-F238E27FC236}">
                <a16:creationId xmlns:a16="http://schemas.microsoft.com/office/drawing/2014/main" id="{2E8DE8B9-C808-4B69-AE54-07391D89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763688"/>
            <a:ext cx="93667" cy="3936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76" name="Text Box 7">
            <a:extLst>
              <a:ext uri="{FF2B5EF4-FFF2-40B4-BE49-F238E27FC236}">
                <a16:creationId xmlns:a16="http://schemas.microsoft.com/office/drawing/2014/main" id="{1C57DE5B-FB85-4047-A766-36B399451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878" y="1818804"/>
            <a:ext cx="3190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공사실적</a:t>
            </a:r>
            <a:r>
              <a:rPr lang="en-US" altLang="ko-KR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마감현장</a:t>
            </a:r>
            <a:r>
              <a:rPr lang="en-US" altLang="ko-KR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6FE8B600-49E0-BA58-01F7-A497CD66F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135708"/>
              </p:ext>
            </p:extLst>
          </p:nvPr>
        </p:nvGraphicFramePr>
        <p:xfrm>
          <a:off x="836712" y="2267744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NO.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원도급사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공사명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공종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C211E6E5-D82C-1309-2DCD-24366077F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79680"/>
              </p:ext>
            </p:extLst>
          </p:nvPr>
        </p:nvGraphicFramePr>
        <p:xfrm>
          <a:off x="836712" y="2699792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파주운정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49D9D99D-7467-AC42-7B17-3045053FF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008673"/>
              </p:ext>
            </p:extLst>
          </p:nvPr>
        </p:nvGraphicFramePr>
        <p:xfrm>
          <a:off x="836712" y="3098606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김포마송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B4BL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41B90A45-3F8E-6DDB-3E89-F44F502C4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246388"/>
              </p:ext>
            </p:extLst>
          </p:nvPr>
        </p:nvGraphicFramePr>
        <p:xfrm>
          <a:off x="836712" y="3497420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파주운정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CBAF98AE-67D2-5AD1-7587-1CC642954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229716"/>
              </p:ext>
            </p:extLst>
          </p:nvPr>
        </p:nvGraphicFramePr>
        <p:xfrm>
          <a:off x="836712" y="3896234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양주옥정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21DEAC04-FFA6-4DD1-8AC8-C67712CA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953693"/>
              </p:ext>
            </p:extLst>
          </p:nvPr>
        </p:nvGraphicFramePr>
        <p:xfrm>
          <a:off x="836712" y="4295048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㈜</a:t>
                      </a:r>
                      <a:r>
                        <a:rPr lang="ko-KR" altLang="en-US" sz="1050" dirty="0" err="1">
                          <a:solidFill>
                            <a:schemeClr val="tx1"/>
                          </a:solidFill>
                        </a:rPr>
                        <a:t>모아종합건설</a:t>
                      </a:r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광주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중흥동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평화맨션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B359B347-3421-C42D-7669-09A694911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149994"/>
              </p:ext>
            </p:extLst>
          </p:nvPr>
        </p:nvGraphicFramePr>
        <p:xfrm>
          <a:off x="836712" y="4693862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대방산업개발㈜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충남 내포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(RH5-1BL)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66D7FC62-4686-EF73-8637-2ECED55EC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886723"/>
              </p:ext>
            </p:extLst>
          </p:nvPr>
        </p:nvGraphicFramePr>
        <p:xfrm>
          <a:off x="836712" y="5092676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은성산업㈜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방이동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42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오피스텔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F37183FF-D412-51D4-3A7D-3558D438A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532930"/>
              </p:ext>
            </p:extLst>
          </p:nvPr>
        </p:nvGraphicFramePr>
        <p:xfrm>
          <a:off x="836712" y="5491490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은성산업㈜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포천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설운동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창고시설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1B35D120-ECA1-10DF-12BD-9A7C0A015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845271"/>
              </p:ext>
            </p:extLst>
          </p:nvPr>
        </p:nvGraphicFramePr>
        <p:xfrm>
          <a:off x="836712" y="5890304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은성산업㈜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포천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웰플렉스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용정산단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2C5ECE8E-8817-7463-A880-7793AADEB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495560"/>
              </p:ext>
            </p:extLst>
          </p:nvPr>
        </p:nvGraphicFramePr>
        <p:xfrm>
          <a:off x="836712" y="6289118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solidFill>
                            <a:schemeClr val="tx1"/>
                          </a:solidFill>
                        </a:rPr>
                        <a:t>대방산업개발㈜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김포마송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48C9A393-45A2-0F4D-5355-F329FB468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315354"/>
              </p:ext>
            </p:extLst>
          </p:nvPr>
        </p:nvGraphicFramePr>
        <p:xfrm>
          <a:off x="836712" y="6687932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인천검단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D13DE2A6-F403-8F1A-E36F-0535FA767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762730"/>
              </p:ext>
            </p:extLst>
          </p:nvPr>
        </p:nvGraphicFramePr>
        <p:xfrm>
          <a:off x="836712" y="7086746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화성 동탄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E79558D2-CD02-3170-A91F-E01420E4B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4135"/>
              </p:ext>
            </p:extLst>
          </p:nvPr>
        </p:nvGraphicFramePr>
        <p:xfrm>
          <a:off x="836712" y="7485560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고양덕은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871A7474-1513-838B-8183-EC3160A8C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092252"/>
              </p:ext>
            </p:extLst>
          </p:nvPr>
        </p:nvGraphicFramePr>
        <p:xfrm>
          <a:off x="836712" y="7884368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파주운정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31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pic>
        <p:nvPicPr>
          <p:cNvPr id="75" name="Picture 6">
            <a:extLst>
              <a:ext uri="{FF2B5EF4-FFF2-40B4-BE49-F238E27FC236}">
                <a16:creationId xmlns:a16="http://schemas.microsoft.com/office/drawing/2014/main" id="{2E8DE8B9-C808-4B69-AE54-07391D89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763688"/>
            <a:ext cx="93667" cy="3936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</p:pic>
      <p:sp>
        <p:nvSpPr>
          <p:cNvPr id="76" name="Text Box 7">
            <a:extLst>
              <a:ext uri="{FF2B5EF4-FFF2-40B4-BE49-F238E27FC236}">
                <a16:creationId xmlns:a16="http://schemas.microsoft.com/office/drawing/2014/main" id="{1C57DE5B-FB85-4047-A766-36B399451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878" y="1818804"/>
            <a:ext cx="3190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공사실적</a:t>
            </a:r>
            <a:r>
              <a:rPr lang="en-US" altLang="ko-KR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마감현장</a:t>
            </a:r>
            <a:r>
              <a:rPr lang="en-US" altLang="ko-KR" sz="16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6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6FE8B600-49E0-BA58-01F7-A497CD66F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223122"/>
              </p:ext>
            </p:extLst>
          </p:nvPr>
        </p:nvGraphicFramePr>
        <p:xfrm>
          <a:off x="836712" y="2267744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/>
                        <a:t>NO.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원도급사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공사명</a:t>
                      </a:r>
                      <a:endParaRPr lang="ko-KR" alt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/>
                        <a:t>공종</a:t>
                      </a:r>
                      <a:endParaRPr lang="ko-KR" alt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C211E6E5-D82C-1309-2DCD-24366077F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621413"/>
              </p:ext>
            </p:extLst>
          </p:nvPr>
        </p:nvGraphicFramePr>
        <p:xfrm>
          <a:off x="836712" y="2699792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화성송산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49D9D99D-7467-AC42-7B17-3045053FF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896621"/>
              </p:ext>
            </p:extLst>
          </p:nvPr>
        </p:nvGraphicFramePr>
        <p:xfrm>
          <a:off x="836712" y="3098606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대방건설㈜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의정부 고산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41B90A45-3F8E-6DDB-3E89-F44F502C4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906843"/>
              </p:ext>
            </p:extLst>
          </p:nvPr>
        </p:nvGraphicFramePr>
        <p:xfrm>
          <a:off x="836712" y="3497420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양우건설㈜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삼한맨션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재건축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CBAF98AE-67D2-5AD1-7587-1CC642954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393566"/>
              </p:ext>
            </p:extLst>
          </p:nvPr>
        </p:nvGraphicFramePr>
        <p:xfrm>
          <a:off x="836712" y="3896234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송학건설㈜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예산군청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21DEAC04-FFA6-4DD1-8AC8-C67712CA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843566"/>
              </p:ext>
            </p:extLst>
          </p:nvPr>
        </p:nvGraphicFramePr>
        <p:xfrm>
          <a:off x="836712" y="4295048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한솔이엠이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가설사무실 건축공사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가설사무실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B359B347-3421-C42D-7669-09A694911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427457"/>
              </p:ext>
            </p:extLst>
          </p:nvPr>
        </p:nvGraphicFramePr>
        <p:xfrm>
          <a:off x="836712" y="4693862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은성산업㈜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부평 온세계교회 증축공사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66D7FC62-4686-EF73-8637-2ECED55EC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124255"/>
              </p:ext>
            </p:extLst>
          </p:nvPr>
        </p:nvGraphicFramePr>
        <p:xfrm>
          <a:off x="836712" y="5092676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우신건설㈜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한빛본부사택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단지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(1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차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F37183FF-D412-51D4-3A7D-3558D438A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077420"/>
              </p:ext>
            </p:extLst>
          </p:nvPr>
        </p:nvGraphicFramePr>
        <p:xfrm>
          <a:off x="836712" y="5491490"/>
          <a:ext cx="524206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31">
                  <a:extLst>
                    <a:ext uri="{9D8B030D-6E8A-4147-A177-3AD203B41FA5}">
                      <a16:colId xmlns:a16="http://schemas.microsoft.com/office/drawing/2014/main" val="1496578233"/>
                    </a:ext>
                  </a:extLst>
                </a:gridCol>
                <a:gridCol w="1134491">
                  <a:extLst>
                    <a:ext uri="{9D8B030D-6E8A-4147-A177-3AD203B41FA5}">
                      <a16:colId xmlns:a16="http://schemas.microsoft.com/office/drawing/2014/main" val="4092684619"/>
                    </a:ext>
                  </a:extLst>
                </a:gridCol>
                <a:gridCol w="2474665">
                  <a:extLst>
                    <a:ext uri="{9D8B030D-6E8A-4147-A177-3AD203B41FA5}">
                      <a16:colId xmlns:a16="http://schemas.microsoft.com/office/drawing/2014/main" val="1950794458"/>
                    </a:ext>
                  </a:extLst>
                </a:gridCol>
                <a:gridCol w="1215380">
                  <a:extLst>
                    <a:ext uri="{9D8B030D-6E8A-4147-A177-3AD203B41FA5}">
                      <a16:colId xmlns:a16="http://schemas.microsoft.com/office/drawing/2014/main" val="4204756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브이산업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무진로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</a:rPr>
                        <a:t>더브이벨라코트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 신축공사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</a:rPr>
                        <a:t>안전시설물 공사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077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38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CBEB188-DAC4-4C21-86EC-DE6EA1DDA9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sp>
        <p:nvSpPr>
          <p:cNvPr id="5176" name="Text Box 240">
            <a:extLst>
              <a:ext uri="{FF2B5EF4-FFF2-40B4-BE49-F238E27FC236}">
                <a16:creationId xmlns:a16="http://schemas.microsoft.com/office/drawing/2014/main" id="{4CABD72C-7411-4A4E-B588-B2695F44B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03" y="1102276"/>
            <a:ext cx="1293681" cy="38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881" b="1" dirty="0">
                <a:solidFill>
                  <a:srgbClr val="628686"/>
                </a:solidFill>
                <a:latin typeface="+mn-ea"/>
                <a:ea typeface="+mn-ea"/>
              </a:rPr>
              <a:t>참고 자료</a:t>
            </a:r>
          </a:p>
        </p:txBody>
      </p:sp>
      <p:sp>
        <p:nvSpPr>
          <p:cNvPr id="5177" name="Rectangle 241">
            <a:extLst>
              <a:ext uri="{FF2B5EF4-FFF2-40B4-BE49-F238E27FC236}">
                <a16:creationId xmlns:a16="http://schemas.microsoft.com/office/drawing/2014/main" id="{33768FA1-000A-4D43-B489-FC7C1D81B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444" y="1152503"/>
            <a:ext cx="61087" cy="308148"/>
          </a:xfrm>
          <a:prstGeom prst="rect">
            <a:avLst/>
          </a:prstGeom>
          <a:solidFill>
            <a:srgbClr val="6286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en-US" sz="1796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EDC08C06-7B25-48A1-9DB4-F7F3B7E74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56" y="2339752"/>
            <a:ext cx="4894132" cy="100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5250" indent="-952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ko-KR" sz="1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ko-KR" altLang="en-US" sz="1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취급 품목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ko-KR" altLang="en-US" sz="1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회사 약도</a:t>
            </a:r>
          </a:p>
        </p:txBody>
      </p:sp>
    </p:spTree>
    <p:extLst>
      <p:ext uri="{BB962C8B-B14F-4D97-AF65-F5344CB8AC3E}">
        <p14:creationId xmlns:p14="http://schemas.microsoft.com/office/powerpoint/2010/main" val="251629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506FE05-8E2E-4014-8924-8B9D15604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  <p:pic>
        <p:nvPicPr>
          <p:cNvPr id="6149" name="Picture 7">
            <a:extLst>
              <a:ext uri="{FF2B5EF4-FFF2-40B4-BE49-F238E27FC236}">
                <a16:creationId xmlns:a16="http://schemas.microsoft.com/office/drawing/2014/main" id="{BC038A0B-D1AE-46C0-93C0-345377C3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403648"/>
            <a:ext cx="93666" cy="3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8">
            <a:extLst>
              <a:ext uri="{FF2B5EF4-FFF2-40B4-BE49-F238E27FC236}">
                <a16:creationId xmlns:a16="http://schemas.microsoft.com/office/drawing/2014/main" id="{84D949A5-B70B-4D09-B77F-C8209A1F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10" y="1458764"/>
            <a:ext cx="24374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1pPr>
            <a:lvl2pPr marL="742950" indent="-28575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2pPr>
            <a:lvl3pPr marL="11430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3pPr>
            <a:lvl4pPr marL="16002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4pPr>
            <a:lvl5pPr marL="2057400" indent="-228600" defTabSz="1042988" eaLnBrk="0" hangingPunct="0"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돋움" panose="020B0600000101010101" pitchFamily="50" charset="-127"/>
                <a:ea typeface="돋움" panose="020B0600000101010101" pitchFamily="50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 sz="16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취급품목</a:t>
            </a:r>
          </a:p>
        </p:txBody>
      </p:sp>
      <p:sp>
        <p:nvSpPr>
          <p:cNvPr id="2" name="AutoShape 25">
            <a:extLst>
              <a:ext uri="{FF2B5EF4-FFF2-40B4-BE49-F238E27FC236}">
                <a16:creationId xmlns:a16="http://schemas.microsoft.com/office/drawing/2014/main" id="{BAFF8EF3-9B67-CA20-3C9E-439B35A94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074" y="1979713"/>
            <a:ext cx="2599623" cy="6280966"/>
          </a:xfrm>
          <a:prstGeom prst="roundRect">
            <a:avLst>
              <a:gd name="adj" fmla="val 361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9pPr>
          </a:lstStyle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1.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낙하물방지망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1)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낙하물방지망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(System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망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2)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낙하물방지망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(Flying Net)</a:t>
            </a: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3)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낙하물방지틀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방염틀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</a:p>
          <a:p>
            <a:pPr eaLnBrk="1" hangingPunct="1"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2.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추락방지망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1)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철골 추락방지망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2)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시스템 추락방지망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3.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수직보호망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1)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갱폼수직보호망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2)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비계수직보호망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3)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세대수직보호망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4)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안전네트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4.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안전난간대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1)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발코니난간대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2)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옥상난간대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3)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계단난간대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4)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알폼난간대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5)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단부난간대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앙카식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매립식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6)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터파기난간대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7)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동접근금지휀스</a:t>
            </a:r>
            <a:endParaRPr lang="ko-KR" altLang="en-US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" name="AutoShape 25">
            <a:extLst>
              <a:ext uri="{FF2B5EF4-FFF2-40B4-BE49-F238E27FC236}">
                <a16:creationId xmlns:a16="http://schemas.microsoft.com/office/drawing/2014/main" id="{E6A84EAB-9701-7BD3-0A18-5D4E6A8CF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939" y="1979712"/>
            <a:ext cx="2585365" cy="6552728"/>
          </a:xfrm>
          <a:prstGeom prst="roundRect">
            <a:avLst>
              <a:gd name="adj" fmla="val 304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6C7D"/>
              </a:buClr>
              <a:buFont typeface="Arial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B76D"/>
              </a:buClr>
              <a:buFont typeface="Arial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  <a:ea typeface="HY엽서L" pitchFamily="18" charset="-127"/>
              </a:defRPr>
            </a:lvl9pPr>
          </a:lstStyle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5. ELEV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안전시설물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1) E/V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난간대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휘장막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2) E/V PIT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추락방지망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6.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개구부덮개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1)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개구부덮개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일반형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2)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자재인양구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일반형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,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롤러형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)</a:t>
            </a: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3)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집수정개구부덮개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7.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방호선반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1)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천정식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안전통로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2)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동출입구 방호선반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3)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호이스트 방호선반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8. T/C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안전시설물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1) T/C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방호울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2) T/C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빗물커버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3) T/C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점거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방지망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 4) T/C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건널다리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9.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기타 각종 제작형 안전시설물</a:t>
            </a: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10. </a:t>
            </a:r>
            <a:r>
              <a:rPr lang="ko-KR" altLang="en-US" sz="1100" dirty="0" err="1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가설휀스</a:t>
            </a: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(RPP, EGI)</a:t>
            </a: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endParaRPr lang="en-US" altLang="ko-KR" sz="11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buClrTx/>
              <a:buSzTx/>
              <a:buNone/>
            </a:pPr>
            <a:r>
              <a:rPr lang="en-US" altLang="ko-KR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11. </a:t>
            </a:r>
            <a:r>
              <a:rPr lang="ko-KR" altLang="en-US" sz="11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방음벽</a:t>
            </a:r>
          </a:p>
        </p:txBody>
      </p:sp>
    </p:spTree>
    <p:extLst>
      <p:ext uri="{BB962C8B-B14F-4D97-AF65-F5344CB8AC3E}">
        <p14:creationId xmlns:p14="http://schemas.microsoft.com/office/powerpoint/2010/main" val="3812176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10935</TotalTime>
  <Words>1490</Words>
  <Application>Microsoft Office PowerPoint</Application>
  <PresentationFormat>화면 슬라이드 쇼(4:3)</PresentationFormat>
  <Paragraphs>426</Paragraphs>
  <Slides>40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5" baseType="lpstr">
      <vt:lpstr>굴림</vt:lpstr>
      <vt:lpstr>맑은 고딕</vt:lpstr>
      <vt:lpstr>Arial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공사지명원</dc:title>
  <dc:creator>User</dc:creator>
  <cp:lastModifiedBy>윈텍이앤씨</cp:lastModifiedBy>
  <cp:revision>454</cp:revision>
  <cp:lastPrinted>2018-08-23T06:12:35Z</cp:lastPrinted>
  <dcterms:created xsi:type="dcterms:W3CDTF">2014-11-12T06:12:17Z</dcterms:created>
  <dcterms:modified xsi:type="dcterms:W3CDTF">2025-09-25T02:43:14Z</dcterms:modified>
</cp:coreProperties>
</file>